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9" r:id="rId4"/>
    <p:sldId id="280" r:id="rId5"/>
    <p:sldId id="320" r:id="rId6"/>
    <p:sldId id="321" r:id="rId7"/>
    <p:sldId id="322" r:id="rId8"/>
    <p:sldId id="324" r:id="rId9"/>
    <p:sldId id="325" r:id="rId10"/>
    <p:sldId id="326" r:id="rId11"/>
    <p:sldId id="329" r:id="rId12"/>
    <p:sldId id="308" r:id="rId13"/>
    <p:sldId id="331" r:id="rId14"/>
    <p:sldId id="332" r:id="rId15"/>
    <p:sldId id="333" r:id="rId16"/>
    <p:sldId id="334" r:id="rId17"/>
    <p:sldId id="335" r:id="rId18"/>
    <p:sldId id="327" r:id="rId19"/>
    <p:sldId id="328" r:id="rId20"/>
    <p:sldId id="313" r:id="rId21"/>
    <p:sldId id="318" r:id="rId22"/>
    <p:sldId id="284" r:id="rId23"/>
    <p:sldId id="28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F6E23-B28A-FDD8-0740-4C8B26FCBC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E7CC9D-7139-9608-6ACE-6901E87943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76484-F654-CB3E-27EE-B2AEB0D7C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76C65-3994-4C84-8788-A899FE0ACEA5}" type="datetimeFigureOut">
              <a:rPr lang="en-GB" smtClean="0"/>
              <a:t>29/08/2023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A0FE37-505D-9B03-6342-DF311FD26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C81C5-C73C-3BE7-AD7A-F8901633C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71DD-232F-4B4F-8971-786182B03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08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A6416-8361-0A73-2B36-B1F6EB7AB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DF334-8D05-3714-4189-6D1076CFC8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56809-7AC7-51B8-9A5D-BE9587CC5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76C65-3994-4C84-8788-A899FE0ACEA5}" type="datetimeFigureOut">
              <a:rPr lang="en-GB" smtClean="0"/>
              <a:t>29/08/2023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45D55-71EB-213E-5BBB-9CB42ECB1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0ED3C-5B6F-02D2-D7A3-95D3FBB07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71DD-232F-4B4F-8971-786182B03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759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BE974-DF30-1A0E-D278-94CAF33E1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CBC94-A311-22FC-F286-0D3B21B909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4DF439-4730-2373-C844-BA838F9D3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76C65-3994-4C84-8788-A899FE0ACEA5}" type="datetimeFigureOut">
              <a:rPr lang="en-GB" smtClean="0"/>
              <a:t>29/08/2023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D52D8-7F31-D890-A1B6-40B19DD36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6035AB-114D-B1EE-C904-C3BD66025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71DD-232F-4B4F-8971-786182B03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062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81ECA-30BA-E210-BD70-8348BDE8C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93AB1-DB12-8771-CF7C-A61ACB5245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A62150-15DE-4D0E-9DDC-D9624C98E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EE2E66-8119-6FEB-B2E2-570094F4E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76C65-3994-4C84-8788-A899FE0ACEA5}" type="datetimeFigureOut">
              <a:rPr lang="en-GB" smtClean="0"/>
              <a:t>29/08/2023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F310F5-0C0F-7DA9-E86A-0844AB67A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6FCB73-CD87-5F08-DD8B-AA6BEB2E5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71DD-232F-4B4F-8971-786182B03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40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E256B-0DA2-F605-7D71-26548E8E8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5B9EFF-A2BA-CA82-540C-8F3F06DE8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D803A7-150C-86A0-FD62-8BA6C3C6BA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469461-0604-D66D-66F3-F795E05A90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72DD5D-2AC0-D44E-36F3-82B760D23B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00316B-3595-898C-550C-6EBC7F340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76C65-3994-4C84-8788-A899FE0ACEA5}" type="datetimeFigureOut">
              <a:rPr lang="en-GB" smtClean="0"/>
              <a:t>29/08/2023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A148F8-6E38-6EDF-0962-C7B78FD3B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15FEC7-5B45-3E83-A8B7-CD29D8DA3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71DD-232F-4B4F-8971-786182B03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610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C22A8-AF9B-65CC-574B-52585F769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7C5200-773A-4FF7-046A-5A5A5C2D7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76C65-3994-4C84-8788-A899FE0ACEA5}" type="datetimeFigureOut">
              <a:rPr lang="en-GB" smtClean="0"/>
              <a:t>29/08/2023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F7F3E3-3C29-EB8F-A74A-7D61AC100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C658BE-2883-9039-2A46-4F4B085C8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71DD-232F-4B4F-8971-786182B03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682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3436EE-F0CC-EB4F-321E-BAFA3C58C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76C65-3994-4C84-8788-A899FE0ACEA5}" type="datetimeFigureOut">
              <a:rPr lang="en-GB" smtClean="0"/>
              <a:t>29/08/2023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3A5EEF-1338-ADE0-7B8D-4FAE9697B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2E1A29-9A86-5B0D-AF85-93EE287B8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71DD-232F-4B4F-8971-786182B03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723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EFC3B-0439-E865-AA83-8294AA639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E6327-EAFB-F4F3-E4F4-0189F9B24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F4BA01-18D8-BDEA-9416-F7A082067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D44EDC-B94D-2ED2-7ED2-AB2BFB3BF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76C65-3994-4C84-8788-A899FE0ACEA5}" type="datetimeFigureOut">
              <a:rPr lang="en-GB" smtClean="0"/>
              <a:t>29/08/2023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17B92D-F51F-B494-4B43-699A4E2BB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F1F702-7AE2-DF37-E90B-FAA335B09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71DD-232F-4B4F-8971-786182B03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9198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59564-5031-E98C-12D3-F73157F1F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95C579-B90E-E47A-7EB3-CF44E928D5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986B0A-0CB2-89A0-ACDE-3219532DD4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26BB23-795F-B80B-848C-87DB7C610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76C65-3994-4C84-8788-A899FE0ACEA5}" type="datetimeFigureOut">
              <a:rPr lang="en-GB" smtClean="0"/>
              <a:t>29/08/2023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CAD8E6-E9CE-6FDE-6CB8-AB7B7ED8B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67D0C1-9611-5A2C-E086-4BBBE85F6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71DD-232F-4B4F-8971-786182B03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340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DFAB4-BB2F-2C12-6F5F-19FA725F5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3E05D7-3455-4E6E-E6F0-442A28DC5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EACCA0-4EA5-EA9D-7EA7-2C00EBED9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76C65-3994-4C84-8788-A899FE0ACEA5}" type="datetimeFigureOut">
              <a:rPr lang="en-GB" smtClean="0"/>
              <a:t>29/08/2023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407F9-C243-6704-2CE6-023FFA7DD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3E135-6ED7-6AD8-9854-DDBB6B5F4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71DD-232F-4B4F-8971-786182B03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209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1B2F4B-D686-FA19-C870-A563553597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E02965-8EB2-A47D-9C5D-019F22953B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A86CE7-DA61-5548-57AB-AAE75A225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76C65-3994-4C84-8788-A899FE0ACEA5}" type="datetimeFigureOut">
              <a:rPr lang="en-GB" smtClean="0"/>
              <a:t>29/08/2023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DA7E6-B0A2-C95E-450C-DCC9C4804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A145FE-DFF8-E2F9-46A0-C0F617DA0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71DD-232F-4B4F-8971-786182B03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5265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07B024-6001-B637-AA19-80669C6AE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E812A-6BE7-5644-5ED7-0860F075B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466752-E254-E3C3-290F-A5BC20DEF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676C65-3994-4C84-8788-A899FE0ACEA5}" type="datetimeFigureOut">
              <a:rPr lang="en-GB" smtClean="0"/>
              <a:t>29/08/2023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7279BC-F9DE-FF08-E8AE-386CC9815C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7282B-C97A-FFAC-943F-73644BCAAE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071DD-232F-4B4F-8971-786182B03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5251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openathens.nice.org.uk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discoverylibrary.org/resource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discoverylibrary.org/resources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discoverylibrary.org/resources/" TargetMode="External"/><Relationship Id="rId2" Type="http://schemas.openxmlformats.org/officeDocument/2006/relationships/hyperlink" Target="https://discoverylibrary.org/resources/#databases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discoverylibrary.org/resources/#databases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discoverylibrary.org/resources/" TargetMode="External"/><Relationship Id="rId2" Type="http://schemas.openxmlformats.org/officeDocument/2006/relationships/hyperlink" Target="https://discoverylibrary.org/resources/#ebp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ripdatabase.com/oa_login?iss=https%3A%2F%2Fconnect.openathens.net&amp;target_link_uri=https%3A%2F%2Fwww.tripdatabase.com%2FLogin%23" TargetMode="External"/><Relationship Id="rId3" Type="http://schemas.openxmlformats.org/officeDocument/2006/relationships/image" Target="../media/image6.png"/><Relationship Id="rId7" Type="http://schemas.openxmlformats.org/officeDocument/2006/relationships/image" Target="../media/image8.jpeg"/><Relationship Id="rId2" Type="http://schemas.openxmlformats.org/officeDocument/2006/relationships/hyperlink" Target="https://cks.nice.org.uk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uth.elsevier.com/ShibAuth/institutionLogin?entityID=https%3A%2F%2Fidp.eduserv.org.uk%2Fopenathens&amp;appReturnURL=https%3A%2F%2Fwww.clinicalkey.com%2F%23!%2F" TargetMode="External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0" Type="http://schemas.openxmlformats.org/officeDocument/2006/relationships/hyperlink" Target="https://www.uptodate.com/athens.jsp" TargetMode="External"/><Relationship Id="rId4" Type="http://schemas.openxmlformats.org/officeDocument/2006/relationships/hyperlink" Target="https://bestpractice.bmj.com/nhsinengland" TargetMode="External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discoverylibrary.org/resources/" TargetMode="External"/><Relationship Id="rId2" Type="http://schemas.openxmlformats.org/officeDocument/2006/relationships/hyperlink" Target="https://discoverylibrary.org/resources/#journals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go.openathens.net/redirector/nhs?url=https%3A%2F%2Fsearch.ebscohost.com%2Flogin.aspx%3Fauthtype%3Dathens%26profile%3Dhee_eds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libkey.io/libraries/2146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browzine.com/libraries/2146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discoverylibrary.org/libkeynomad/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discoverylibrary.org/resources/" TargetMode="External"/><Relationship Id="rId2" Type="http://schemas.openxmlformats.org/officeDocument/2006/relationships/hyperlink" Target="https://discoverylibrary.org/resources/#books" TargetMode="Externa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swims.inforlib.uk/iguana/www.main.cls?surl=Search#mode=expert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hyperlink" Target="https://discoverylibrary.org/studentebooks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10" Type="http://schemas.openxmlformats.org/officeDocument/2006/relationships/image" Target="../media/image23.jpeg"/><Relationship Id="rId4" Type="http://schemas.openxmlformats.org/officeDocument/2006/relationships/image" Target="../media/image17.png"/><Relationship Id="rId9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iscoverylibrary.org/subjects/" TargetMode="External"/><Relationship Id="rId2" Type="http://schemas.openxmlformats.org/officeDocument/2006/relationships/hyperlink" Target="http://discoverylibrary.org/subject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library.mailbox@nhs.net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mailto:library.mailbox@nhs.net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>
            <a:extLst>
              <a:ext uri="{FF2B5EF4-FFF2-40B4-BE49-F238E27FC236}">
                <a16:creationId xmlns:a16="http://schemas.microsoft.com/office/drawing/2014/main" id="{0F99337A-0AFE-5EB5-51E5-E7AB1B47EBB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690813" y="3429000"/>
            <a:ext cx="6400800" cy="2209800"/>
          </a:xfrm>
        </p:spPr>
        <p:txBody>
          <a:bodyPr/>
          <a:lstStyle/>
          <a:p>
            <a:pPr eaLnBrk="1" hangingPunct="1"/>
            <a:endParaRPr lang="en-GB" altLang="en-US" sz="6000"/>
          </a:p>
          <a:p>
            <a:pPr eaLnBrk="1" hangingPunct="1"/>
            <a:endParaRPr lang="en-GB" altLang="en-US" sz="6000"/>
          </a:p>
        </p:txBody>
      </p:sp>
      <p:sp>
        <p:nvSpPr>
          <p:cNvPr id="3075" name="Rectangle 5">
            <a:extLst>
              <a:ext uri="{FF2B5EF4-FFF2-40B4-BE49-F238E27FC236}">
                <a16:creationId xmlns:a16="http://schemas.microsoft.com/office/drawing/2014/main" id="{6443C280-B987-F0F4-BFD4-BA3531BF2A7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0" y="974726"/>
            <a:ext cx="7543800" cy="1920875"/>
          </a:xfrm>
        </p:spPr>
        <p:txBody>
          <a:bodyPr/>
          <a:lstStyle/>
          <a:p>
            <a:pPr algn="ctr" eaLnBrk="1" hangingPunct="1"/>
            <a:r>
              <a:rPr lang="en-GB" altLang="en-US">
                <a:latin typeface="Arial" panose="020B0604020202020204" pitchFamily="34" charset="0"/>
              </a:rPr>
              <a:t>Library Services at Plymouth</a:t>
            </a:r>
          </a:p>
        </p:txBody>
      </p:sp>
      <p:pic>
        <p:nvPicPr>
          <p:cNvPr id="3076" name="Picture 6" descr="Lib 0001">
            <a:extLst>
              <a:ext uri="{FF2B5EF4-FFF2-40B4-BE49-F238E27FC236}">
                <a16:creationId xmlns:a16="http://schemas.microsoft.com/office/drawing/2014/main" id="{DBADC34E-C894-EE1E-FF66-2D5DE942F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414" y="3357564"/>
            <a:ext cx="432117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577E4EEB-2CC3-0C79-B70E-E9DB9AC3A7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dirty="0">
                <a:latin typeface="+mn-lt"/>
              </a:rPr>
              <a:t>Discovery Library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735B167-B393-08B3-F49C-2BFAFAFEEE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33525" y="1939925"/>
            <a:ext cx="10515600" cy="4351338"/>
          </a:xfrm>
        </p:spPr>
        <p:txBody>
          <a:bodyPr/>
          <a:lstStyle/>
          <a:p>
            <a:pPr eaLnBrk="1" hangingPunct="1"/>
            <a:r>
              <a:rPr lang="en-GB" altLang="en-US" dirty="0"/>
              <a:t>Level 5, Terence Lewis Building</a:t>
            </a:r>
          </a:p>
          <a:p>
            <a:pPr eaLnBrk="1" hangingPunct="1"/>
            <a:endParaRPr lang="en-GB" altLang="en-US" dirty="0"/>
          </a:p>
          <a:p>
            <a:pPr eaLnBrk="1" hangingPunct="1"/>
            <a:r>
              <a:rPr lang="en-GB" altLang="en-US" dirty="0"/>
              <a:t>Staffed days: Monday-Friday 0830-1730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GB" altLang="en-US" dirty="0"/>
          </a:p>
          <a:p>
            <a:pPr eaLnBrk="1" hangingPunct="1"/>
            <a:r>
              <a:rPr lang="en-GB" altLang="en-US" dirty="0"/>
              <a:t>24 hour access with your </a:t>
            </a:r>
            <a:r>
              <a:rPr lang="en-GB" altLang="en-US" b="1" dirty="0"/>
              <a:t>NHS ID badge- </a:t>
            </a:r>
            <a:r>
              <a:rPr lang="en-GB" altLang="en-US" u="sng" dirty="0"/>
              <a:t>please do not use your university ID</a:t>
            </a:r>
            <a:br>
              <a:rPr lang="en-GB" altLang="en-US" dirty="0"/>
            </a:br>
            <a:endParaRPr lang="en-GB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EF63C145-F7C2-F33B-C984-DBACF39BD3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dirty="0">
                <a:latin typeface="+mn-lt"/>
              </a:rPr>
              <a:t>Access to collections and services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8C575414-01A8-42D9-FE67-4D611BFC1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11450" y="1844675"/>
            <a:ext cx="7772400" cy="3962400"/>
          </a:xfrm>
        </p:spPr>
        <p:txBody>
          <a:bodyPr/>
          <a:lstStyle/>
          <a:p>
            <a:pPr eaLnBrk="1" hangingPunct="1"/>
            <a:r>
              <a:rPr lang="en-GB" altLang="en-US" dirty="0"/>
              <a:t>Borrowing entitlements for up to </a:t>
            </a:r>
            <a:r>
              <a:rPr lang="en-GB" altLang="en-US" b="1" dirty="0"/>
              <a:t>8 items</a:t>
            </a:r>
            <a:r>
              <a:rPr lang="en-GB" altLang="en-US" dirty="0"/>
              <a:t>. </a:t>
            </a:r>
            <a:br>
              <a:rPr lang="en-GB" altLang="en-US" dirty="0"/>
            </a:br>
            <a:r>
              <a:rPr lang="en-GB" altLang="en-US" dirty="0"/>
              <a:t>Use kiosk to left of library exit, issue using your blue SWIMS card</a:t>
            </a:r>
          </a:p>
          <a:p>
            <a:pPr eaLnBrk="1" hangingPunct="1"/>
            <a:endParaRPr lang="en-GB" altLang="en-US" dirty="0"/>
          </a:p>
          <a:p>
            <a:pPr eaLnBrk="1" hangingPunct="1"/>
            <a:r>
              <a:rPr lang="en-GB" altLang="en-US" dirty="0"/>
              <a:t>Interlibrary loans </a:t>
            </a:r>
          </a:p>
          <a:p>
            <a:pPr eaLnBrk="1" hangingPunct="1"/>
            <a:endParaRPr lang="en-GB" altLang="en-US" dirty="0"/>
          </a:p>
          <a:p>
            <a:pPr eaLnBrk="1" hangingPunct="1"/>
            <a:r>
              <a:rPr lang="en-GB" altLang="en-US" dirty="0"/>
              <a:t>Study spaces, some quiet study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85E924E-A7F3-B581-FCA0-A4324FE0B0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dirty="0">
                <a:latin typeface="+mn-lt"/>
              </a:rPr>
              <a:t>Library IT facilities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3469D55-B4D5-D78F-4737-AD074B7CE3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697163" y="1773238"/>
            <a:ext cx="7772400" cy="4170362"/>
          </a:xfrm>
        </p:spPr>
        <p:txBody>
          <a:bodyPr/>
          <a:lstStyle/>
          <a:p>
            <a:pPr eaLnBrk="1" hangingPunct="1"/>
            <a:r>
              <a:rPr lang="en-GB" altLang="en-US"/>
              <a:t>24 hour access to PCs throughout the library (NHS login required)</a:t>
            </a:r>
            <a:br>
              <a:rPr lang="en-GB" altLang="en-US"/>
            </a:br>
            <a:endParaRPr lang="en-GB" altLang="en-US"/>
          </a:p>
          <a:p>
            <a:pPr eaLnBrk="1" hangingPunct="1"/>
            <a:r>
              <a:rPr lang="en-GB" altLang="en-US"/>
              <a:t>Multi-function device for printing/scanning/photocopying (login with your NHS account details)</a:t>
            </a:r>
          </a:p>
          <a:p>
            <a:pPr eaLnBrk="1" hangingPunct="1"/>
            <a:endParaRPr lang="en-GB" altLang="en-US"/>
          </a:p>
          <a:p>
            <a:pPr eaLnBrk="1" hangingPunct="1"/>
            <a:r>
              <a:rPr lang="en-GB" altLang="en-US"/>
              <a:t>Access to WiFi - Eduroam and NHS WiFi </a:t>
            </a:r>
          </a:p>
          <a:p>
            <a:pPr eaLnBrk="1" hangingPunct="1"/>
            <a:endParaRPr lang="en-GB" altLang="en-US"/>
          </a:p>
          <a:p>
            <a:pPr eaLnBrk="1" hangingPunct="1"/>
            <a:endParaRPr lang="en-GB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C7FE0-DE1A-DFDD-6D2F-6D0245FBF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75" y="476250"/>
            <a:ext cx="7772400" cy="990600"/>
          </a:xfrm>
        </p:spPr>
        <p:txBody>
          <a:bodyPr/>
          <a:lstStyle/>
          <a:p>
            <a:pPr>
              <a:defRPr/>
            </a:pPr>
            <a:r>
              <a:rPr lang="en-GB" dirty="0">
                <a:latin typeface="+mn-lt"/>
              </a:rPr>
              <a:t>Electronic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989EC-32C8-F202-620A-3FBC5665DE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  <a:defRPr/>
            </a:pPr>
            <a:r>
              <a:rPr lang="en-GB" dirty="0"/>
              <a:t>You need to self-register for an </a:t>
            </a:r>
          </a:p>
          <a:p>
            <a:pPr marL="0" indent="0" algn="ctr">
              <a:buNone/>
              <a:defRPr/>
            </a:pPr>
            <a:r>
              <a:rPr lang="en-GB" dirty="0"/>
              <a:t>NHS Athens account</a:t>
            </a:r>
          </a:p>
          <a:p>
            <a:pPr>
              <a:defRPr/>
            </a:pPr>
            <a:endParaRPr lang="en-GB" dirty="0">
              <a:hlinkClick r:id="rId2"/>
            </a:endParaRPr>
          </a:p>
          <a:p>
            <a:pPr marL="0" indent="0" algn="ctr">
              <a:buNone/>
              <a:defRPr/>
            </a:pPr>
            <a:r>
              <a:rPr lang="en-GB" dirty="0">
                <a:hlinkClick r:id="rId2"/>
              </a:rPr>
              <a:t>https://openathens.nice.org.uk/</a:t>
            </a:r>
            <a:r>
              <a:rPr lang="en-GB" dirty="0"/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1D799E80-82D3-A478-8B40-9500E21D0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913" y="765175"/>
            <a:ext cx="5048250" cy="540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Line Callout 1 3">
            <a:extLst>
              <a:ext uri="{FF2B5EF4-FFF2-40B4-BE49-F238E27FC236}">
                <a16:creationId xmlns:a16="http://schemas.microsoft.com/office/drawing/2014/main" id="{CD1F6F82-0F5F-46C1-4720-7D7F09448276}"/>
              </a:ext>
            </a:extLst>
          </p:cNvPr>
          <p:cNvSpPr>
            <a:spLocks/>
          </p:cNvSpPr>
          <p:nvPr/>
        </p:nvSpPr>
        <p:spPr bwMode="auto">
          <a:xfrm>
            <a:off x="7751764" y="188913"/>
            <a:ext cx="2592387" cy="1008062"/>
          </a:xfrm>
          <a:prstGeom prst="borderCallout1">
            <a:avLst>
              <a:gd name="adj1" fmla="val 18750"/>
              <a:gd name="adj2" fmla="val -8333"/>
              <a:gd name="adj3" fmla="val 111444"/>
              <a:gd name="adj4" fmla="val -77296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8196" name="TextBox 4">
            <a:extLst>
              <a:ext uri="{FF2B5EF4-FFF2-40B4-BE49-F238E27FC236}">
                <a16:creationId xmlns:a16="http://schemas.microsoft.com/office/drawing/2014/main" id="{A9FF029B-0BFA-5D98-09CA-82C784BC5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1764" y="188914"/>
            <a:ext cx="259238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400">
                <a:solidFill>
                  <a:srgbClr val="FF0000"/>
                </a:solidFill>
              </a:rPr>
              <a:t>Enter </a:t>
            </a:r>
            <a:r>
              <a:rPr lang="en-GB" altLang="en-US" sz="1400" i="1">
                <a:solidFill>
                  <a:srgbClr val="FF0000"/>
                </a:solidFill>
              </a:rPr>
              <a:t>Plymouth</a:t>
            </a:r>
            <a:r>
              <a:rPr lang="en-GB" altLang="en-US" sz="1400">
                <a:solidFill>
                  <a:srgbClr val="FF0000"/>
                </a:solidFill>
              </a:rPr>
              <a:t> in the box and then select </a:t>
            </a:r>
            <a:br>
              <a:rPr lang="en-GB" altLang="en-US" sz="1400">
                <a:solidFill>
                  <a:srgbClr val="FF0000"/>
                </a:solidFill>
              </a:rPr>
            </a:br>
            <a:r>
              <a:rPr lang="en-GB" altLang="en-US" sz="1400" i="1">
                <a:solidFill>
                  <a:srgbClr val="FF0000"/>
                </a:solidFill>
              </a:rPr>
              <a:t>University Hospitals Plymouth NHS Trust</a:t>
            </a:r>
          </a:p>
        </p:txBody>
      </p:sp>
      <p:sp>
        <p:nvSpPr>
          <p:cNvPr id="8197" name="Line Callout 1 6">
            <a:extLst>
              <a:ext uri="{FF2B5EF4-FFF2-40B4-BE49-F238E27FC236}">
                <a16:creationId xmlns:a16="http://schemas.microsoft.com/office/drawing/2014/main" id="{C9322180-A999-26E0-B47C-2DB2E2F66713}"/>
              </a:ext>
            </a:extLst>
          </p:cNvPr>
          <p:cNvSpPr>
            <a:spLocks/>
          </p:cNvSpPr>
          <p:nvPr/>
        </p:nvSpPr>
        <p:spPr bwMode="auto">
          <a:xfrm>
            <a:off x="7910513" y="5280025"/>
            <a:ext cx="2590800" cy="503238"/>
          </a:xfrm>
          <a:prstGeom prst="borderCallout1">
            <a:avLst>
              <a:gd name="adj1" fmla="val 18750"/>
              <a:gd name="adj2" fmla="val -8333"/>
              <a:gd name="adj3" fmla="val 111444"/>
              <a:gd name="adj4" fmla="val -77296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8198" name="TextBox 7">
            <a:extLst>
              <a:ext uri="{FF2B5EF4-FFF2-40B4-BE49-F238E27FC236}">
                <a16:creationId xmlns:a16="http://schemas.microsoft.com/office/drawing/2014/main" id="{037BE531-8177-675D-7D4E-ACFC2299A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4163" y="5260975"/>
            <a:ext cx="21526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br>
              <a:rPr lang="en-GB" altLang="en-US" sz="1400">
                <a:solidFill>
                  <a:srgbClr val="FF0000"/>
                </a:solidFill>
              </a:rPr>
            </a:br>
            <a:r>
              <a:rPr lang="en-GB" altLang="en-US" sz="1400">
                <a:solidFill>
                  <a:srgbClr val="FF0000"/>
                </a:solidFill>
              </a:rPr>
              <a:t>Enter end of course</a:t>
            </a:r>
            <a:endParaRPr lang="en-GB" altLang="en-US" sz="1400" i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5A0E4D3-C95A-1352-3EBA-6BCEE8D351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GB" altLang="en-US" sz="3600" dirty="0">
                <a:latin typeface="+mn-lt"/>
                <a:hlinkClick r:id="rId2"/>
              </a:rPr>
              <a:t>http://discoverylibrary.org/resources</a:t>
            </a:r>
            <a:r>
              <a:rPr lang="en-GB" altLang="en-US" sz="3600" dirty="0">
                <a:latin typeface="+mn-lt"/>
              </a:rPr>
              <a:t> </a:t>
            </a:r>
          </a:p>
        </p:txBody>
      </p:sp>
      <p:pic>
        <p:nvPicPr>
          <p:cNvPr id="9219" name="Picture 4">
            <a:hlinkClick r:id="rId2"/>
            <a:extLst>
              <a:ext uri="{FF2B5EF4-FFF2-40B4-BE49-F238E27FC236}">
                <a16:creationId xmlns:a16="http://schemas.microsoft.com/office/drawing/2014/main" id="{5A291703-6E86-126B-8531-1CFDCC90377E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35761" y="1770059"/>
            <a:ext cx="4903293" cy="3811466"/>
          </a:xfrm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0" name="Oval 5">
            <a:extLst>
              <a:ext uri="{FF2B5EF4-FFF2-40B4-BE49-F238E27FC236}">
                <a16:creationId xmlns:a16="http://schemas.microsoft.com/office/drawing/2014/main" id="{02E2CD3F-F4EA-9C30-31F1-2D093374F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5840" y="3933057"/>
            <a:ext cx="323850" cy="1619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E545D7-040F-70F5-E22E-B9DE27B2B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5694" y="1874758"/>
            <a:ext cx="4900613" cy="286464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95B437E7-9D4C-C4A4-BE99-62FC9CAB7D72}"/>
              </a:ext>
            </a:extLst>
          </p:cNvPr>
          <p:cNvSpPr txBox="1">
            <a:spLocks noChangeArrowheads="1"/>
          </p:cNvSpPr>
          <p:nvPr/>
        </p:nvSpPr>
        <p:spPr>
          <a:xfrm>
            <a:off x="2152650" y="1131094"/>
            <a:ext cx="7886700" cy="9941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altLang="en-US" sz="3300" dirty="0">
                <a:latin typeface="+mn-lt"/>
                <a:hlinkClick r:id="rId3"/>
              </a:rPr>
              <a:t>http://discoverylibrary.org/resources</a:t>
            </a:r>
            <a:r>
              <a:rPr lang="en-GB" altLang="en-US" sz="3300" dirty="0">
                <a:latin typeface="+mn-lt"/>
              </a:rPr>
              <a:t> </a:t>
            </a: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7C1A8D6E-41D9-74E4-6484-6E77DE1026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874" y="4895627"/>
            <a:ext cx="6572250" cy="9370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Select section based on type of information you are looking for</a:t>
            </a:r>
            <a:endParaRPr lang="en-GB" altLang="en-US" sz="1350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035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A26B797-F140-FF46-431D-6891A88D01E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403283" y="4036756"/>
            <a:ext cx="5829300" cy="1200329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dirty="0">
                <a:latin typeface="+mn-lt"/>
              </a:rPr>
              <a:t>Databases</a:t>
            </a:r>
          </a:p>
        </p:txBody>
      </p:sp>
      <p:sp>
        <p:nvSpPr>
          <p:cNvPr id="10243" name="Rectangle 1">
            <a:extLst>
              <a:ext uri="{FF2B5EF4-FFF2-40B4-BE49-F238E27FC236}">
                <a16:creationId xmlns:a16="http://schemas.microsoft.com/office/drawing/2014/main" id="{677ECB56-E584-84A9-27A8-0D0DC7EEE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9822" y="1832612"/>
            <a:ext cx="7726679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700" dirty="0">
                <a:hlinkClick r:id="rId2"/>
              </a:rPr>
              <a:t>https://discoverylibrary.org/resources/#databases</a:t>
            </a:r>
            <a:endParaRPr lang="en-GB" altLang="en-US" sz="2700" dirty="0">
              <a:hlinkClick r:id="rId3"/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237B3464-98F3-1DAF-4A81-132E53620A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2768" y="2960489"/>
            <a:ext cx="6572250" cy="9370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How to literature search for </a:t>
            </a:r>
            <a:b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ARTICLES ON A SUBJECT</a:t>
            </a:r>
            <a:endParaRPr lang="en-GB" altLang="en-US" sz="1350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3">
            <a:extLst>
              <a:ext uri="{FF2B5EF4-FFF2-40B4-BE49-F238E27FC236}">
                <a16:creationId xmlns:a16="http://schemas.microsoft.com/office/drawing/2014/main" id="{2D42AF64-1062-CAF2-971E-8AB13557E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874" y="4895627"/>
            <a:ext cx="6572250" cy="9370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Access </a:t>
            </a: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bibliographic databases </a:t>
            </a:r>
            <a:b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to search for references across a topic</a:t>
            </a:r>
            <a:endParaRPr lang="en-GB" altLang="en-US" sz="1350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267" name="Rectangle 4">
            <a:extLst>
              <a:ext uri="{FF2B5EF4-FFF2-40B4-BE49-F238E27FC236}">
                <a16:creationId xmlns:a16="http://schemas.microsoft.com/office/drawing/2014/main" id="{0620D3AA-1BF3-A6E3-F6E8-843498F2B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2" y="101548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800"/>
          </a:p>
        </p:txBody>
      </p:sp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94CA5BB0-1D02-334D-B75E-A6FB3C5B3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10" y="1025351"/>
            <a:ext cx="5549980" cy="367869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A26B797-F140-FF46-431D-6891A88D01E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966086" y="3740526"/>
            <a:ext cx="5829300" cy="2308324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dirty="0">
                <a:latin typeface="+mn-lt"/>
              </a:rPr>
              <a:t>Evidence Summaries</a:t>
            </a:r>
          </a:p>
        </p:txBody>
      </p:sp>
      <p:sp>
        <p:nvSpPr>
          <p:cNvPr id="10243" name="Rectangle 1">
            <a:extLst>
              <a:ext uri="{FF2B5EF4-FFF2-40B4-BE49-F238E27FC236}">
                <a16:creationId xmlns:a16="http://schemas.microsoft.com/office/drawing/2014/main" id="{677ECB56-E584-84A9-27A8-0D0DC7EEE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9822" y="1832612"/>
            <a:ext cx="7726679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700" dirty="0">
                <a:hlinkClick r:id="rId2"/>
              </a:rPr>
              <a:t>https://discoverylibrary.org/resources/#ebp</a:t>
            </a:r>
            <a:endParaRPr lang="en-GB" altLang="en-US" sz="2700" dirty="0">
              <a:hlinkClick r:id="rId3"/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237B3464-98F3-1DAF-4A81-132E53620A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3643" y="2803504"/>
            <a:ext cx="6572250" cy="9370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How to find EVIDENCE and </a:t>
            </a:r>
            <a:b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BEST PRACTICE on a topic</a:t>
            </a:r>
            <a:endParaRPr lang="en-GB" altLang="en-US" sz="1350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219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>
            <a:extLst>
              <a:ext uri="{FF2B5EF4-FFF2-40B4-BE49-F238E27FC236}">
                <a16:creationId xmlns:a16="http://schemas.microsoft.com/office/drawing/2014/main" id="{596A842F-8432-C0E6-2748-06FFF1DA2C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1644333" y="122238"/>
            <a:ext cx="9364345" cy="4698365"/>
          </a:xfrm>
        </p:spPr>
        <p:txBody>
          <a:bodyPr/>
          <a:lstStyle/>
          <a:p>
            <a:pPr eaLnBrk="1" hangingPunct="1"/>
            <a:endParaRPr lang="en-GB" altLang="en-US" dirty="0"/>
          </a:p>
        </p:txBody>
      </p:sp>
      <p:pic>
        <p:nvPicPr>
          <p:cNvPr id="18437" name="Picture 6">
            <a:hlinkClick r:id="rId2"/>
            <a:extLst>
              <a:ext uri="{FF2B5EF4-FFF2-40B4-BE49-F238E27FC236}">
                <a16:creationId xmlns:a16="http://schemas.microsoft.com/office/drawing/2014/main" id="{7F418A31-F956-DBB6-7604-76360B3BE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407" y="1843698"/>
            <a:ext cx="2952750" cy="601663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9" name="AutoShape 11" descr="Image result for uptodate">
            <a:extLst>
              <a:ext uri="{FF2B5EF4-FFF2-40B4-BE49-F238E27FC236}">
                <a16:creationId xmlns:a16="http://schemas.microsoft.com/office/drawing/2014/main" id="{72FABBAF-D308-1CF7-7E50-40C7D6023AD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00213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8441" name="AutoShape 11" descr="Image result for bmj best practice">
            <a:extLst>
              <a:ext uri="{FF2B5EF4-FFF2-40B4-BE49-F238E27FC236}">
                <a16:creationId xmlns:a16="http://schemas.microsoft.com/office/drawing/2014/main" id="{2EA564B4-B4FD-F639-F6BB-E73DDC9B118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52613" y="-301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pic>
        <p:nvPicPr>
          <p:cNvPr id="18442" name="Picture 14">
            <a:hlinkClick r:id="rId4"/>
            <a:extLst>
              <a:ext uri="{FF2B5EF4-FFF2-40B4-BE49-F238E27FC236}">
                <a16:creationId xmlns:a16="http://schemas.microsoft.com/office/drawing/2014/main" id="{EE211086-8E65-93FE-9FD0-CDC97904F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557" y="1896959"/>
            <a:ext cx="4325938" cy="606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2F4623CC-B0BC-DDBE-329E-A4E620E40A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0213" y="4639363"/>
            <a:ext cx="9142688" cy="209639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3600" dirty="0">
                <a:cs typeface="Arial" panose="020B0604020202020204" pitchFamily="34" charset="0"/>
              </a:rPr>
              <a:t>A range of evidence-based resources available to help inform patient care or support your study</a:t>
            </a:r>
            <a:endParaRPr lang="en-GB" altLang="en-US" sz="3600" dirty="0">
              <a:cs typeface="Arial" panose="020B0604020202020204" pitchFamily="34" charset="0"/>
            </a:endParaRPr>
          </a:p>
        </p:txBody>
      </p:sp>
      <p:pic>
        <p:nvPicPr>
          <p:cNvPr id="10246" name="Picture 6">
            <a:hlinkClick r:id="rId6"/>
            <a:extLst>
              <a:ext uri="{FF2B5EF4-FFF2-40B4-BE49-F238E27FC236}">
                <a16:creationId xmlns:a16="http://schemas.microsoft.com/office/drawing/2014/main" id="{41A557AC-2C20-CAFE-077F-066595379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589" y="338480"/>
            <a:ext cx="3074291" cy="111267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>
            <a:hlinkClick r:id="rId8"/>
            <a:extLst>
              <a:ext uri="{FF2B5EF4-FFF2-40B4-BE49-F238E27FC236}">
                <a16:creationId xmlns:a16="http://schemas.microsoft.com/office/drawing/2014/main" id="{DAFB7474-FE9B-F399-BCC1-C7A3B170A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080" y="255391"/>
            <a:ext cx="2361404" cy="108112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UpToDate">
            <a:hlinkClick r:id="rId10"/>
            <a:extLst>
              <a:ext uri="{FF2B5EF4-FFF2-40B4-BE49-F238E27FC236}">
                <a16:creationId xmlns:a16="http://schemas.microsoft.com/office/drawing/2014/main" id="{37273E59-CC70-28C5-4208-7EA535B9A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263" y="2762250"/>
            <a:ext cx="3419475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>
            <a:extLst>
              <a:ext uri="{FF2B5EF4-FFF2-40B4-BE49-F238E27FC236}">
                <a16:creationId xmlns:a16="http://schemas.microsoft.com/office/drawing/2014/main" id="{0F025359-5A5A-F3AD-7CF0-074D680D9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5428" y="2194324"/>
            <a:ext cx="7551419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700" dirty="0">
                <a:hlinkClick r:id="rId2"/>
              </a:rPr>
              <a:t>https://discoverylibrary.org/resources/#journals</a:t>
            </a:r>
            <a:endParaRPr lang="en-GB" altLang="en-US" sz="2700" dirty="0">
              <a:hlinkClick r:id="rId3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50D2509E-113B-4C54-E3C0-1C5168D4E8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5012" y="3349109"/>
            <a:ext cx="6572250" cy="9370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How to find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FULLTEXT OF A SPECIFIC ARTICLE</a:t>
            </a:r>
            <a:b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GB" altLang="en-US" sz="1350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BDEF477A-9780-D885-D0FE-99D9FD5D1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418" y="1032764"/>
            <a:ext cx="5812241" cy="3262355"/>
          </a:xfrm>
          <a:prstGeom prst="rect">
            <a:avLst/>
          </a:prstGeom>
        </p:spPr>
      </p:pic>
      <p:sp>
        <p:nvSpPr>
          <p:cNvPr id="4" name="Text Box 3">
            <a:extLst>
              <a:ext uri="{FF2B5EF4-FFF2-40B4-BE49-F238E27FC236}">
                <a16:creationId xmlns:a16="http://schemas.microsoft.com/office/drawing/2014/main" id="{A24BAA3F-EE82-1F33-AC95-BDFE06CC3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8343" y="4085552"/>
            <a:ext cx="6857016" cy="173968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Access </a:t>
            </a: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NHS Library and Knowledge Hub</a:t>
            </a:r>
            <a:b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to locate </a:t>
            </a:r>
            <a:r>
              <a:rPr lang="en-GB" altLang="en-US" sz="2700" dirty="0" err="1">
                <a:ea typeface="Times New Roman" panose="02020603050405020304" pitchFamily="18" charset="0"/>
                <a:cs typeface="Arial" panose="020B0604020202020204" pitchFamily="34" charset="0"/>
              </a:rPr>
              <a:t>fulltext</a:t>
            </a: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 of specific article </a:t>
            </a:r>
            <a:b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(or order copy where we don’t have access)</a:t>
            </a:r>
            <a:b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-searching by </a:t>
            </a:r>
            <a:r>
              <a:rPr lang="en-GB" altLang="en-US" sz="2700" b="1" dirty="0">
                <a:ea typeface="Times New Roman" panose="02020603050405020304" pitchFamily="18" charset="0"/>
                <a:cs typeface="Arial" panose="020B0604020202020204" pitchFamily="34" charset="0"/>
              </a:rPr>
              <a:t>article title</a:t>
            </a:r>
            <a:endParaRPr lang="en-GB" altLang="en-US" sz="1350" b="1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478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A24BAA3F-EE82-1F33-AC95-BDFE06CC3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8343" y="3596388"/>
            <a:ext cx="6857016" cy="22288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Access </a:t>
            </a:r>
            <a:r>
              <a:rPr lang="en-GB" altLang="en-US" sz="2700" dirty="0" err="1"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LibKey</a:t>
            </a:r>
            <a:b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to locate </a:t>
            </a:r>
            <a:r>
              <a:rPr lang="en-GB" altLang="en-US" sz="2700" dirty="0" err="1">
                <a:ea typeface="Times New Roman" panose="02020603050405020304" pitchFamily="18" charset="0"/>
                <a:cs typeface="Arial" panose="020B0604020202020204" pitchFamily="34" charset="0"/>
              </a:rPr>
              <a:t>fulltext</a:t>
            </a: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 of specific article </a:t>
            </a:r>
            <a:b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(or order copy where we don’t have access)</a:t>
            </a:r>
            <a:b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-searching by </a:t>
            </a:r>
            <a:r>
              <a:rPr lang="en-GB" altLang="en-US" sz="2700" b="1" dirty="0">
                <a:ea typeface="Times New Roman" panose="02020603050405020304" pitchFamily="18" charset="0"/>
                <a:cs typeface="Arial" panose="020B0604020202020204" pitchFamily="34" charset="0"/>
              </a:rPr>
              <a:t>Digital Object Identifier DOI or PubMed ID PMID </a:t>
            </a:r>
            <a:endParaRPr lang="en-GB" altLang="en-US" sz="1350" b="1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hlinkClick r:id="rId2"/>
            <a:extLst>
              <a:ext uri="{FF2B5EF4-FFF2-40B4-BE49-F238E27FC236}">
                <a16:creationId xmlns:a16="http://schemas.microsoft.com/office/drawing/2014/main" id="{84B4ACD9-55D7-0448-5612-50ACAD7B5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127" y="961954"/>
            <a:ext cx="5394188" cy="240989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89599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A24BAA3F-EE82-1F33-AC95-BDFE06CC3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8343" y="3596388"/>
            <a:ext cx="6857016" cy="209194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Access </a:t>
            </a:r>
            <a:r>
              <a:rPr lang="en-GB" altLang="en-US" sz="2700" dirty="0" err="1"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Browzine</a:t>
            </a:r>
            <a:b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to locate </a:t>
            </a:r>
            <a:r>
              <a:rPr lang="en-GB" altLang="en-US" sz="2700" dirty="0" err="1">
                <a:ea typeface="Times New Roman" panose="02020603050405020304" pitchFamily="18" charset="0"/>
                <a:cs typeface="Arial" panose="020B0604020202020204" pitchFamily="34" charset="0"/>
              </a:rPr>
              <a:t>fulltext</a:t>
            </a: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 of specific article </a:t>
            </a:r>
            <a:b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(or order copy where we don’t have access)</a:t>
            </a:r>
            <a:b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lang="en-GB" altLang="en-US" sz="2700" b="1" dirty="0">
                <a:ea typeface="Times New Roman" panose="02020603050405020304" pitchFamily="18" charset="0"/>
                <a:cs typeface="Arial" panose="020B0604020202020204" pitchFamily="34" charset="0"/>
              </a:rPr>
              <a:t>browsing by journal title</a:t>
            </a:r>
            <a:endParaRPr lang="en-GB" altLang="en-US" sz="1350" b="1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33A3FE-25A7-8EF8-63D0-0010011B2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0815" y="942286"/>
            <a:ext cx="4804244" cy="24867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201128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A24BAA3F-EE82-1F33-AC95-BDFE06CC3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8342" y="3687828"/>
            <a:ext cx="6857016" cy="209194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Access </a:t>
            </a:r>
            <a:r>
              <a:rPr lang="en-GB" altLang="en-US" sz="2700" dirty="0" err="1"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LibKey</a:t>
            </a: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 Nomad</a:t>
            </a:r>
            <a:b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to locate </a:t>
            </a:r>
            <a:r>
              <a:rPr lang="en-GB" altLang="en-US" sz="2700" dirty="0" err="1">
                <a:ea typeface="Times New Roman" panose="02020603050405020304" pitchFamily="18" charset="0"/>
                <a:cs typeface="Arial" panose="020B0604020202020204" pitchFamily="34" charset="0"/>
              </a:rPr>
              <a:t>fulltext</a:t>
            </a: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 of specific article </a:t>
            </a:r>
            <a:b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(or order copy where we don’t have access)</a:t>
            </a:r>
            <a:b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lang="en-GB" altLang="en-US" sz="2700" b="1" dirty="0">
                <a:ea typeface="Times New Roman" panose="02020603050405020304" pitchFamily="18" charset="0"/>
                <a:cs typeface="Arial" panose="020B0604020202020204" pitchFamily="34" charset="0"/>
              </a:rPr>
              <a:t>browser extension (works automatically on UHP machines via Microsoft Edge)</a:t>
            </a:r>
            <a:endParaRPr lang="en-GB" altLang="en-US" sz="1350" b="1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16E0540E-141E-EBCC-3FEB-5B44D4CB4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254" y="913687"/>
            <a:ext cx="4979194" cy="2607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80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>
            <a:extLst>
              <a:ext uri="{FF2B5EF4-FFF2-40B4-BE49-F238E27FC236}">
                <a16:creationId xmlns:a16="http://schemas.microsoft.com/office/drawing/2014/main" id="{0F025359-5A5A-F3AD-7CF0-074D680D9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5428" y="2194324"/>
            <a:ext cx="7551419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700" dirty="0">
                <a:hlinkClick r:id="rId2"/>
              </a:rPr>
              <a:t>https://discoverylibrary.org/resources/#books</a:t>
            </a:r>
            <a:endParaRPr lang="en-GB" altLang="en-US" sz="2700" dirty="0">
              <a:hlinkClick r:id="rId3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50D2509E-113B-4C54-E3C0-1C5168D4E8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5012" y="3349109"/>
            <a:ext cx="6572250" cy="9370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How to find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PRINT AND ELECTRONIC BOOKS</a:t>
            </a:r>
            <a:b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GB" altLang="en-US" sz="1350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6623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A24BAA3F-EE82-1F33-AC95-BDFE06CC3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8342" y="3687828"/>
            <a:ext cx="6857016" cy="209194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Access </a:t>
            </a: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SWIMS library catalogue</a:t>
            </a:r>
            <a:b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to</a:t>
            </a:r>
          </a:p>
          <a:p>
            <a:pPr marL="428625" indent="-428625" eaLnBrk="1" hangingPunct="1">
              <a:spcBef>
                <a:spcPct val="0"/>
              </a:spcBef>
              <a:buClrTx/>
              <a:buSzTx/>
            </a:pP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Check print and electronic book stock</a:t>
            </a:r>
          </a:p>
          <a:p>
            <a:pPr marL="428625" indent="-428625" eaLnBrk="1" hangingPunct="1">
              <a:spcBef>
                <a:spcPct val="0"/>
              </a:spcBef>
              <a:buClrTx/>
              <a:buSzTx/>
            </a:pPr>
            <a:r>
              <a:rPr lang="en-GB" altLang="en-US" sz="2700" dirty="0">
                <a:ea typeface="Times New Roman" panose="02020603050405020304" pitchFamily="18" charset="0"/>
                <a:cs typeface="Arial" panose="020B0604020202020204" pitchFamily="34" charset="0"/>
              </a:rPr>
              <a:t>Renew print loans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350" b="1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Picture 6">
            <a:hlinkClick r:id="rId2"/>
            <a:extLst>
              <a:ext uri="{FF2B5EF4-FFF2-40B4-BE49-F238E27FC236}">
                <a16:creationId xmlns:a16="http://schemas.microsoft.com/office/drawing/2014/main" id="{B498695B-DF2A-C301-84C8-870E1B0A0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253" y="971550"/>
            <a:ext cx="3861197" cy="2457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728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2BFB2052-8892-B532-7305-AE1D7B4146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7939" y="0"/>
            <a:ext cx="4949825" cy="947738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>
                <a:latin typeface="+mn-lt"/>
              </a:rPr>
              <a:t>Student </a:t>
            </a:r>
            <a:r>
              <a:rPr lang="en-GB" dirty="0" err="1">
                <a:latin typeface="+mn-lt"/>
              </a:rPr>
              <a:t>ebooks</a:t>
            </a:r>
            <a:endParaRPr lang="en-GB" dirty="0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61B8624-C88D-9BE2-8FAA-289A4FED8B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GB" altLang="en-US"/>
          </a:p>
        </p:txBody>
      </p:sp>
      <p:sp>
        <p:nvSpPr>
          <p:cNvPr id="16388" name="AutoShape 8" descr="Image result for crash course medicine">
            <a:extLst>
              <a:ext uri="{FF2B5EF4-FFF2-40B4-BE49-F238E27FC236}">
                <a16:creationId xmlns:a16="http://schemas.microsoft.com/office/drawing/2014/main" id="{0D67B34A-1254-5E7A-86F4-C6F97BCD6F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00213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6389" name="Rectangle 1">
            <a:extLst>
              <a:ext uri="{FF2B5EF4-FFF2-40B4-BE49-F238E27FC236}">
                <a16:creationId xmlns:a16="http://schemas.microsoft.com/office/drawing/2014/main" id="{4D55F9EF-A1AD-AADA-D5EE-7819CDBE7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351" y="836614"/>
            <a:ext cx="741521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3000">
                <a:hlinkClick r:id="rId2"/>
              </a:rPr>
              <a:t>https://discoverylibrary.org/studentebooks/</a:t>
            </a:r>
            <a:r>
              <a:rPr lang="en-GB" altLang="en-US" sz="3000"/>
              <a:t> </a:t>
            </a:r>
          </a:p>
        </p:txBody>
      </p:sp>
      <p:sp>
        <p:nvSpPr>
          <p:cNvPr id="16390" name="AutoShape 11" descr="Image result for oxford handbook of clinical medicine">
            <a:extLst>
              <a:ext uri="{FF2B5EF4-FFF2-40B4-BE49-F238E27FC236}">
                <a16:creationId xmlns:a16="http://schemas.microsoft.com/office/drawing/2014/main" id="{140E08A5-CE20-6D61-13DF-11D64037E1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52613" y="-301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6391" name="AutoShape 13" descr="Image result for oxford handbook of clinical medicine">
            <a:extLst>
              <a:ext uri="{FF2B5EF4-FFF2-40B4-BE49-F238E27FC236}">
                <a16:creationId xmlns:a16="http://schemas.microsoft.com/office/drawing/2014/main" id="{BC36BCA3-0A41-1DC6-F40A-41E20E688F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05013" y="1222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pic>
        <p:nvPicPr>
          <p:cNvPr id="16392" name="Picture 14">
            <a:extLst>
              <a:ext uri="{FF2B5EF4-FFF2-40B4-BE49-F238E27FC236}">
                <a16:creationId xmlns:a16="http://schemas.microsoft.com/office/drawing/2014/main" id="{147CCDAD-9DC5-2A06-995B-54714284D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850" y="1493839"/>
            <a:ext cx="1485900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3" name="AutoShape 17" descr="Image result for Clinical Skills for OSCEs">
            <a:extLst>
              <a:ext uri="{FF2B5EF4-FFF2-40B4-BE49-F238E27FC236}">
                <a16:creationId xmlns:a16="http://schemas.microsoft.com/office/drawing/2014/main" id="{47C340C8-240F-9E61-FA09-C7CF1943A5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57413" y="2746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6397" name="AutoShape 23" descr="Image result for medical student survival skills">
            <a:extLst>
              <a:ext uri="{FF2B5EF4-FFF2-40B4-BE49-F238E27FC236}">
                <a16:creationId xmlns:a16="http://schemas.microsoft.com/office/drawing/2014/main" id="{49220290-1E07-BB23-763D-FDF8DE7BC24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309813" y="4270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pic>
        <p:nvPicPr>
          <p:cNvPr id="16398" name="Picture 24">
            <a:extLst>
              <a:ext uri="{FF2B5EF4-FFF2-40B4-BE49-F238E27FC236}">
                <a16:creationId xmlns:a16="http://schemas.microsoft.com/office/drawing/2014/main" id="{D30040B6-43A2-BAF2-14DF-18A14A6CA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1" y="1487488"/>
            <a:ext cx="1547813" cy="238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9" name="Picture 25">
            <a:extLst>
              <a:ext uri="{FF2B5EF4-FFF2-40B4-BE49-F238E27FC236}">
                <a16:creationId xmlns:a16="http://schemas.microsoft.com/office/drawing/2014/main" id="{01CCEA4A-B2BA-FA0B-228D-B23FEDA42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564" y="4011613"/>
            <a:ext cx="1512887" cy="194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00" name="AutoShape 21" descr="Kumar and Clark's Clinical Medicine 10e Clinical Book Edited by Adam Feather, MBBS, FRCP, FAcadMEd, David Randall, MA, MRCP and Mona Waterhouse, MA, ">
            <a:extLst>
              <a:ext uri="{FF2B5EF4-FFF2-40B4-BE49-F238E27FC236}">
                <a16:creationId xmlns:a16="http://schemas.microsoft.com/office/drawing/2014/main" id="{37FC6DEC-A65D-0ED3-1D6E-FA853C354D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462213" y="5794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pic>
        <p:nvPicPr>
          <p:cNvPr id="16401" name="Picture 23" descr="main product photo">
            <a:extLst>
              <a:ext uri="{FF2B5EF4-FFF2-40B4-BE49-F238E27FC236}">
                <a16:creationId xmlns:a16="http://schemas.microsoft.com/office/drawing/2014/main" id="{270F4119-D663-9312-12DF-70611B186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0" y="4232275"/>
            <a:ext cx="19050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4" name="Picture 20" descr="Oxford Assess and Progress: Situational Judgement Test: (Oxford Assess and  Progress 4th Revised edition) by David Metcalfe | WHSmith">
            <a:extLst>
              <a:ext uri="{FF2B5EF4-FFF2-40B4-BE49-F238E27FC236}">
                <a16:creationId xmlns:a16="http://schemas.microsoft.com/office/drawing/2014/main" id="{C4842F52-34FF-5D9A-2105-933B79ADE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947" y="4175483"/>
            <a:ext cx="1406593" cy="253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rinciples and Practice of Surgery: Amazon.co.uk: Garden BS MB ChB MD  FRCS(Glas) FRCS(Ed) FRCP(Ed) FRACS(Hon) FRCScan(Hon), O. James, Parks MBBCh  BAO MD FRCSI FRCS(Ed), Rowan W, Wigmore, Stephen J.: 9780702082511: Books">
            <a:extLst>
              <a:ext uri="{FF2B5EF4-FFF2-40B4-BE49-F238E27FC236}">
                <a16:creationId xmlns:a16="http://schemas.microsoft.com/office/drawing/2014/main" id="{5A7A9790-68B1-FFB4-3936-584C005E5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962" y="1568452"/>
            <a:ext cx="1895475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6" descr="Pocket Tutor Clinical Examination: Second Edition : Cartledge, Peter,  Cartledge, Catherine, Van Essen, Caleb, Lockey, Andrew: Amazon.co.uk: Books">
            <a:extLst>
              <a:ext uri="{FF2B5EF4-FFF2-40B4-BE49-F238E27FC236}">
                <a16:creationId xmlns:a16="http://schemas.microsoft.com/office/drawing/2014/main" id="{071FC330-F2B0-8A77-1422-817A0D693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393" y="4125913"/>
            <a:ext cx="1695450" cy="26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re Conditions for Medical and Surgical Finals : Davies, Kristen:  Amazon.co.uk: Books">
            <a:extLst>
              <a:ext uri="{FF2B5EF4-FFF2-40B4-BE49-F238E27FC236}">
                <a16:creationId xmlns:a16="http://schemas.microsoft.com/office/drawing/2014/main" id="{7F197DC4-E4EB-CF0D-6042-16A7E048E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75" y="1462088"/>
            <a:ext cx="1762125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080A8-E787-D3D3-384A-3806EFCDD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314" y="620713"/>
            <a:ext cx="8785225" cy="9906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GB" dirty="0">
                <a:latin typeface="+mn-lt"/>
              </a:rPr>
              <a:t>Subject specific pages</a:t>
            </a:r>
            <a:br>
              <a:rPr lang="en-GB" dirty="0">
                <a:latin typeface="+mn-lt"/>
              </a:rPr>
            </a:br>
            <a:r>
              <a:rPr lang="en-GB" sz="3800" dirty="0">
                <a:latin typeface="+mn-lt"/>
                <a:hlinkClick r:id="rId2"/>
              </a:rPr>
              <a:t>http://discoverylibrary.org/subjects</a:t>
            </a:r>
            <a:r>
              <a:rPr lang="en-GB" sz="3800" dirty="0">
                <a:latin typeface="+mn-lt"/>
              </a:rPr>
              <a:t> </a:t>
            </a:r>
          </a:p>
        </p:txBody>
      </p:sp>
      <p:pic>
        <p:nvPicPr>
          <p:cNvPr id="17411" name="Content Placeholder 3">
            <a:hlinkClick r:id="rId3"/>
            <a:extLst>
              <a:ext uri="{FF2B5EF4-FFF2-40B4-BE49-F238E27FC236}">
                <a16:creationId xmlns:a16="http://schemas.microsoft.com/office/drawing/2014/main" id="{FD5CEF57-5842-0A35-3374-9C49C8671E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03613" y="1916113"/>
            <a:ext cx="5040312" cy="4170362"/>
          </a:xfrm>
          <a:ln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9DEF4005-7F68-E947-340A-15FA960EFC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dirty="0">
                <a:latin typeface="+mn-lt"/>
              </a:rPr>
              <a:t>Support available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3C0AAFC-2693-ABDF-4E57-E0A5F64103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640013" y="1196975"/>
            <a:ext cx="7772400" cy="39624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GB" altLang="en-US" dirty="0"/>
          </a:p>
          <a:p>
            <a:pPr marL="0" indent="0">
              <a:buNone/>
              <a:defRPr/>
            </a:pPr>
            <a:endParaRPr lang="en-GB" altLang="en-US" dirty="0"/>
          </a:p>
          <a:p>
            <a:pPr marL="0" indent="0">
              <a:buNone/>
              <a:defRPr/>
            </a:pPr>
            <a:r>
              <a:rPr lang="en-GB" altLang="en-US" dirty="0"/>
              <a:t>Email </a:t>
            </a:r>
            <a:r>
              <a:rPr lang="en-GB" altLang="en-US" dirty="0">
                <a:hlinkClick r:id="rId2"/>
              </a:rPr>
              <a:t>library.mailbox@nhs.net</a:t>
            </a:r>
            <a:r>
              <a:rPr lang="en-GB" altLang="en-US" dirty="0"/>
              <a:t> to request </a:t>
            </a:r>
          </a:p>
          <a:p>
            <a:pPr eaLnBrk="1" hangingPunct="1">
              <a:defRPr/>
            </a:pPr>
            <a:endParaRPr lang="en-GB" altLang="en-US" dirty="0"/>
          </a:p>
          <a:p>
            <a:pPr lvl="1" eaLnBrk="1" hangingPunct="1">
              <a:buFont typeface="Courier New" panose="02070309020205020404" pitchFamily="49" charset="0"/>
              <a:buChar char="o"/>
              <a:defRPr/>
            </a:pPr>
            <a:r>
              <a:rPr lang="en-GB" altLang="en-US" sz="3200" dirty="0"/>
              <a:t>1-to-1 or group training on resources</a:t>
            </a:r>
          </a:p>
          <a:p>
            <a:pPr lvl="1" eaLnBrk="1" hangingPunct="1">
              <a:buFont typeface="Courier New" panose="02070309020205020404" pitchFamily="49" charset="0"/>
              <a:buChar char="o"/>
              <a:defRPr/>
            </a:pPr>
            <a:r>
              <a:rPr lang="en-GB" altLang="en-US" sz="3200" dirty="0"/>
              <a:t>Literature search assistance</a:t>
            </a:r>
          </a:p>
          <a:p>
            <a:pPr eaLnBrk="1" hangingPunct="1">
              <a:defRPr/>
            </a:pPr>
            <a:endParaRPr lang="en-GB" altLang="en-US" dirty="0"/>
          </a:p>
          <a:p>
            <a:pPr eaLnBrk="1" hangingPunct="1">
              <a:defRPr/>
            </a:pPr>
            <a:endParaRPr lang="en-GB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>
            <a:extLst>
              <a:ext uri="{FF2B5EF4-FFF2-40B4-BE49-F238E27FC236}">
                <a16:creationId xmlns:a16="http://schemas.microsoft.com/office/drawing/2014/main" id="{1E2D511F-DB79-577A-8B6F-676FFBD73F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1219201"/>
            <a:ext cx="6477000" cy="40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en-US"/>
              <a:t>Contact: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en-US"/>
              <a:t> </a:t>
            </a:r>
            <a:r>
              <a:rPr lang="en-GB" altLang="en-US">
                <a:hlinkClick r:id="rId2"/>
              </a:rPr>
              <a:t>library.mailbox@nhs.net</a:t>
            </a:r>
            <a:r>
              <a:rPr lang="en-GB" altLang="en-US"/>
              <a:t> 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GB" altLang="en-US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en-US"/>
              <a:t>Tel: 01752 439111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en-US"/>
              <a:t>Internal: 39111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GB" altLang="en-US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475</Words>
  <Application>Microsoft Office PowerPoint</Application>
  <PresentationFormat>Widescreen</PresentationFormat>
  <Paragraphs>64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Courier New</vt:lpstr>
      <vt:lpstr>Times New Roman</vt:lpstr>
      <vt:lpstr>Wingdings</vt:lpstr>
      <vt:lpstr>Office Theme</vt:lpstr>
      <vt:lpstr>Library Services at Plymouth</vt:lpstr>
      <vt:lpstr>Discovery Library</vt:lpstr>
      <vt:lpstr>Access to collections and services</vt:lpstr>
      <vt:lpstr>Library IT facilities</vt:lpstr>
      <vt:lpstr>Electronic resources</vt:lpstr>
      <vt:lpstr>PowerPoint Presentation</vt:lpstr>
      <vt:lpstr>http://discoverylibrary.org/resources </vt:lpstr>
      <vt:lpstr>PowerPoint Presentation</vt:lpstr>
      <vt:lpstr>Databases</vt:lpstr>
      <vt:lpstr>PowerPoint Presentation</vt:lpstr>
      <vt:lpstr>Evidence Summaries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Student ebooks</vt:lpstr>
      <vt:lpstr>Subject specific pages http://discoverylibrary.org/subjects </vt:lpstr>
      <vt:lpstr>Support available</vt:lpstr>
      <vt:lpstr>PowerPoint Presentation</vt:lpstr>
    </vt:vector>
  </TitlesOfParts>
  <Company>University Hospitals Plymouth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Library Services at Plymouth</dc:title>
  <dc:creator>COYSH, Laura (UNIVERSITY HOSPITALS PLYMOUTH NHS TRUST)</dc:creator>
  <cp:lastModifiedBy>COYSH, Laura (UNIVERSITY HOSPITALS PLYMOUTH NHS TRUST)</cp:lastModifiedBy>
  <cp:revision>5</cp:revision>
  <dcterms:created xsi:type="dcterms:W3CDTF">2022-08-31T08:21:54Z</dcterms:created>
  <dcterms:modified xsi:type="dcterms:W3CDTF">2023-08-29T06:49:07Z</dcterms:modified>
</cp:coreProperties>
</file>