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97" r:id="rId3"/>
    <p:sldId id="325" r:id="rId4"/>
    <p:sldId id="326" r:id="rId5"/>
    <p:sldId id="324" r:id="rId6"/>
    <p:sldId id="258" r:id="rId7"/>
    <p:sldId id="286" r:id="rId8"/>
    <p:sldId id="259" r:id="rId9"/>
    <p:sldId id="287" r:id="rId10"/>
    <p:sldId id="296" r:id="rId11"/>
    <p:sldId id="327" r:id="rId12"/>
    <p:sldId id="328" r:id="rId13"/>
    <p:sldId id="329" r:id="rId14"/>
    <p:sldId id="330" r:id="rId15"/>
    <p:sldId id="331" r:id="rId16"/>
    <p:sldId id="332" r:id="rId17"/>
    <p:sldId id="333" r:id="rId18"/>
    <p:sldId id="334" r:id="rId19"/>
    <p:sldId id="335" r:id="rId20"/>
    <p:sldId id="336" r:id="rId21"/>
    <p:sldId id="337" r:id="rId22"/>
    <p:sldId id="338" r:id="rId23"/>
    <p:sldId id="33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EB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90" autoAdjust="0"/>
    <p:restoredTop sz="86375" autoAdjust="0"/>
  </p:normalViewPr>
  <p:slideViewPr>
    <p:cSldViewPr snapToGrid="0">
      <p:cViewPr varScale="1">
        <p:scale>
          <a:sx n="95" d="100"/>
          <a:sy n="95" d="100"/>
        </p:scale>
        <p:origin x="1278"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EC9CAA-7036-448C-B3CE-B55FC44FA5A6}" type="datetimeFigureOut">
              <a:rPr lang="en-GB" smtClean="0"/>
              <a:t>08/09/2025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C6B186-B417-4158-B2FB-77AA62930098}" type="slidenum">
              <a:rPr lang="en-GB" smtClean="0"/>
              <a:t>‹#›</a:t>
            </a:fld>
            <a:endParaRPr lang="en-GB"/>
          </a:p>
        </p:txBody>
      </p:sp>
    </p:spTree>
    <p:extLst>
      <p:ext uri="{BB962C8B-B14F-4D97-AF65-F5344CB8AC3E}">
        <p14:creationId xmlns:p14="http://schemas.microsoft.com/office/powerpoint/2010/main" val="669346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4C6B186-B417-4158-B2FB-77AA62930098}" type="slidenum">
              <a:rPr lang="en-GB" smtClean="0"/>
              <a:t>6</a:t>
            </a:fld>
            <a:endParaRPr lang="en-GB"/>
          </a:p>
        </p:txBody>
      </p:sp>
    </p:spTree>
    <p:extLst>
      <p:ext uri="{BB962C8B-B14F-4D97-AF65-F5344CB8AC3E}">
        <p14:creationId xmlns:p14="http://schemas.microsoft.com/office/powerpoint/2010/main" val="2081737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4C6B186-B417-4158-B2FB-77AA62930098}" type="slidenum">
              <a:rPr lang="en-GB" smtClean="0"/>
              <a:t>7</a:t>
            </a:fld>
            <a:endParaRPr lang="en-GB"/>
          </a:p>
        </p:txBody>
      </p:sp>
    </p:spTree>
    <p:extLst>
      <p:ext uri="{BB962C8B-B14F-4D97-AF65-F5344CB8AC3E}">
        <p14:creationId xmlns:p14="http://schemas.microsoft.com/office/powerpoint/2010/main" val="594133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4C6B186-B417-4158-B2FB-77AA62930098}" type="slidenum">
              <a:rPr lang="en-GB" smtClean="0"/>
              <a:t>9</a:t>
            </a:fld>
            <a:endParaRPr lang="en-GB"/>
          </a:p>
        </p:txBody>
      </p:sp>
    </p:spTree>
    <p:extLst>
      <p:ext uri="{BB962C8B-B14F-4D97-AF65-F5344CB8AC3E}">
        <p14:creationId xmlns:p14="http://schemas.microsoft.com/office/powerpoint/2010/main" val="5507359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600" dirty="0">
              <a:solidFill>
                <a:srgbClr val="FF0000"/>
              </a:solidFill>
            </a:endParaRPr>
          </a:p>
        </p:txBody>
      </p:sp>
      <p:sp>
        <p:nvSpPr>
          <p:cNvPr id="4" name="Slide Number Placeholder 3"/>
          <p:cNvSpPr>
            <a:spLocks noGrp="1"/>
          </p:cNvSpPr>
          <p:nvPr>
            <p:ph type="sldNum" sz="quarter" idx="10"/>
          </p:nvPr>
        </p:nvSpPr>
        <p:spPr/>
        <p:txBody>
          <a:bodyPr/>
          <a:lstStyle/>
          <a:p>
            <a:fld id="{54C6B186-B417-4158-B2FB-77AA62930098}" type="slidenum">
              <a:rPr lang="en-GB" smtClean="0"/>
              <a:t>10</a:t>
            </a:fld>
            <a:endParaRPr lang="en-GB"/>
          </a:p>
        </p:txBody>
      </p:sp>
    </p:spTree>
    <p:extLst>
      <p:ext uri="{BB962C8B-B14F-4D97-AF65-F5344CB8AC3E}">
        <p14:creationId xmlns:p14="http://schemas.microsoft.com/office/powerpoint/2010/main" val="24872526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following general principles apply to most searching. Most databases offer some flavour of these functions but they may be labelled slightly differently from one resource to the next.</a:t>
            </a:r>
          </a:p>
        </p:txBody>
      </p:sp>
      <p:sp>
        <p:nvSpPr>
          <p:cNvPr id="4" name="Slide Number Placeholder 3"/>
          <p:cNvSpPr>
            <a:spLocks noGrp="1"/>
          </p:cNvSpPr>
          <p:nvPr>
            <p:ph type="sldNum" sz="quarter" idx="5"/>
          </p:nvPr>
        </p:nvSpPr>
        <p:spPr/>
        <p:txBody>
          <a:bodyPr/>
          <a:lstStyle/>
          <a:p>
            <a:fld id="{54C6B186-B417-4158-B2FB-77AA62930098}" type="slidenum">
              <a:rPr lang="en-GB" smtClean="0"/>
              <a:t>11</a:t>
            </a:fld>
            <a:endParaRPr lang="en-GB"/>
          </a:p>
        </p:txBody>
      </p:sp>
    </p:spTree>
    <p:extLst>
      <p:ext uri="{BB962C8B-B14F-4D97-AF65-F5344CB8AC3E}">
        <p14:creationId xmlns:p14="http://schemas.microsoft.com/office/powerpoint/2010/main" val="15066102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4C6B186-B417-4158-B2FB-77AA62930098}" type="slidenum">
              <a:rPr lang="en-GB" smtClean="0"/>
              <a:t>12</a:t>
            </a:fld>
            <a:endParaRPr lang="en-GB"/>
          </a:p>
        </p:txBody>
      </p:sp>
    </p:spTree>
    <p:extLst>
      <p:ext uri="{BB962C8B-B14F-4D97-AF65-F5344CB8AC3E}">
        <p14:creationId xmlns:p14="http://schemas.microsoft.com/office/powerpoint/2010/main" val="26904689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Ebsco</a:t>
            </a:r>
            <a:r>
              <a:rPr lang="en-GB" dirty="0"/>
              <a:t> – Near Operator (N) e.g. </a:t>
            </a:r>
            <a:r>
              <a:rPr lang="en-GB" i="1" dirty="0"/>
              <a:t>community N5 </a:t>
            </a:r>
            <a:r>
              <a:rPr lang="en-GB" i="1"/>
              <a:t>care </a:t>
            </a:r>
            <a:r>
              <a:rPr lang="en-GB"/>
              <a:t>would find results with 5 or fewer words between community and care, in any order </a:t>
            </a:r>
            <a:endParaRPr lang="en-GB" dirty="0"/>
          </a:p>
          <a:p>
            <a:r>
              <a:rPr lang="en-GB" dirty="0"/>
              <a:t>Ovid – Adjacency Operator (ADJ) e.g. </a:t>
            </a:r>
            <a:r>
              <a:rPr lang="en-GB" i="1" dirty="0"/>
              <a:t>community ADJ5 care </a:t>
            </a:r>
            <a:r>
              <a:rPr lang="en-GB" dirty="0"/>
              <a:t>would find results with 5 or fewer words between community and care, in any order </a:t>
            </a:r>
          </a:p>
          <a:p>
            <a:r>
              <a:rPr lang="en-GB" dirty="0" err="1"/>
              <a:t>Proquest</a:t>
            </a:r>
            <a:r>
              <a:rPr lang="en-GB" dirty="0"/>
              <a:t> – Near Operator (NEAR or N/) e.g. </a:t>
            </a:r>
            <a:r>
              <a:rPr lang="en-GB" i="1" dirty="0"/>
              <a:t>community N/5 care </a:t>
            </a:r>
            <a:r>
              <a:rPr lang="en-GB" dirty="0"/>
              <a:t>would find results with 5 or fewer words between community and care, in any order  </a:t>
            </a:r>
          </a:p>
          <a:p>
            <a:endParaRPr lang="en-GB" dirty="0"/>
          </a:p>
        </p:txBody>
      </p:sp>
      <p:sp>
        <p:nvSpPr>
          <p:cNvPr id="4" name="Slide Number Placeholder 3"/>
          <p:cNvSpPr>
            <a:spLocks noGrp="1"/>
          </p:cNvSpPr>
          <p:nvPr>
            <p:ph type="sldNum" sz="quarter" idx="10"/>
          </p:nvPr>
        </p:nvSpPr>
        <p:spPr/>
        <p:txBody>
          <a:bodyPr/>
          <a:lstStyle/>
          <a:p>
            <a:fld id="{54C6B186-B417-4158-B2FB-77AA62930098}" type="slidenum">
              <a:rPr lang="en-GB" smtClean="0"/>
              <a:t>13</a:t>
            </a:fld>
            <a:endParaRPr lang="en-GB"/>
          </a:p>
        </p:txBody>
      </p:sp>
    </p:spTree>
    <p:extLst>
      <p:ext uri="{BB962C8B-B14F-4D97-AF65-F5344CB8AC3E}">
        <p14:creationId xmlns:p14="http://schemas.microsoft.com/office/powerpoint/2010/main" val="18215554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Each line of a search is usually a stand-alone search. To bring these together into a complex search that will better answer your question, you will need to combine the sets.</a:t>
            </a:r>
          </a:p>
          <a:p>
            <a:endParaRPr lang="en-GB" dirty="0"/>
          </a:p>
          <a:p>
            <a:r>
              <a:rPr lang="en-GB" dirty="0"/>
              <a:t>Do this with Boolean operators:</a:t>
            </a:r>
          </a:p>
          <a:p>
            <a:pPr marL="171450" indent="-171450">
              <a:buFont typeface="Arial" panose="020B0604020202020204" pitchFamily="34" charset="0"/>
              <a:buChar char="•"/>
            </a:pPr>
            <a:r>
              <a:rPr lang="en-GB" dirty="0"/>
              <a:t>AND – gives you the intersection of two sets.</a:t>
            </a:r>
          </a:p>
          <a:p>
            <a:pPr marL="171450" indent="-171450">
              <a:buFont typeface="Arial" panose="020B0604020202020204" pitchFamily="34" charset="0"/>
              <a:buChar char="•"/>
            </a:pPr>
            <a:r>
              <a:rPr lang="en-GB" dirty="0"/>
              <a:t>OR – gives the combined inclusion of two sets. As a prompt that you get bigger numbers when you us OR, remember that “OR means MORE”</a:t>
            </a:r>
          </a:p>
          <a:p>
            <a:pPr marL="171450" indent="-171450">
              <a:buFont typeface="Arial" panose="020B0604020202020204" pitchFamily="34" charset="0"/>
              <a:buChar char="•"/>
            </a:pPr>
            <a:r>
              <a:rPr lang="en-GB" dirty="0"/>
              <a:t>NOT – gives the remainder of one set when the other is removed. NOT is not used frequently but can be used for removing records which aren’t relevant to your search (but be careful, it can also accidentally remove articles that might be useful)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C6B186-B417-4158-B2FB-77AA6293009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6505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Each line of a search is usually a stand-alone search. To bring these together into a complex search that will better answer your question, you will need to combine the sets.</a:t>
            </a:r>
          </a:p>
          <a:p>
            <a:endParaRPr lang="en-GB" dirty="0"/>
          </a:p>
          <a:p>
            <a:r>
              <a:rPr lang="en-GB" dirty="0"/>
              <a:t>Do this with Boolean operators:</a:t>
            </a:r>
          </a:p>
          <a:p>
            <a:pPr marL="171450" indent="-171450">
              <a:buFont typeface="Arial" panose="020B0604020202020204" pitchFamily="34" charset="0"/>
              <a:buChar char="•"/>
            </a:pPr>
            <a:r>
              <a:rPr lang="en-GB" dirty="0"/>
              <a:t>AND – gives you the intersection of two sets.</a:t>
            </a:r>
          </a:p>
          <a:p>
            <a:pPr marL="171450" indent="-171450">
              <a:buFont typeface="Arial" panose="020B0604020202020204" pitchFamily="34" charset="0"/>
              <a:buChar char="•"/>
            </a:pPr>
            <a:r>
              <a:rPr lang="en-GB" dirty="0"/>
              <a:t>OR – gives the combined inclusion of two sets. As a prompt that you get bigger numbers when you us OR, remember that “OR means MORE”</a:t>
            </a:r>
          </a:p>
          <a:p>
            <a:pPr marL="171450" indent="-171450">
              <a:buFont typeface="Arial" panose="020B0604020202020204" pitchFamily="34" charset="0"/>
              <a:buChar char="•"/>
            </a:pPr>
            <a:r>
              <a:rPr lang="en-GB" dirty="0"/>
              <a:t>NOT – gives the remainder of one set when the other is removed. NOT is not used frequently but can be used for removing records which aren’t relevant to your search (but be careful, it can also accidentally remove articles that might be useful)</a:t>
            </a:r>
          </a:p>
          <a:p>
            <a:endParaRPr lang="en-GB" dirty="0">
              <a:highlight>
                <a:srgbClr val="FFFF00"/>
              </a:highlight>
            </a:endParaRPr>
          </a:p>
        </p:txBody>
      </p:sp>
      <p:sp>
        <p:nvSpPr>
          <p:cNvPr id="4" name="Slide Number Placeholder 3"/>
          <p:cNvSpPr>
            <a:spLocks noGrp="1"/>
          </p:cNvSpPr>
          <p:nvPr>
            <p:ph type="sldNum" sz="quarter" idx="5"/>
          </p:nvPr>
        </p:nvSpPr>
        <p:spPr/>
        <p:txBody>
          <a:bodyPr/>
          <a:lstStyle/>
          <a:p>
            <a:fld id="{54C6B186-B417-4158-B2FB-77AA62930098}" type="slidenum">
              <a:rPr lang="en-GB" smtClean="0"/>
              <a:t>15</a:t>
            </a:fld>
            <a:endParaRPr lang="en-GB"/>
          </a:p>
        </p:txBody>
      </p:sp>
    </p:spTree>
    <p:extLst>
      <p:ext uri="{BB962C8B-B14F-4D97-AF65-F5344CB8AC3E}">
        <p14:creationId xmlns:p14="http://schemas.microsoft.com/office/powerpoint/2010/main" val="26877806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Hint – “country of publication” isn’t always helpful. To find research relating to the UK, use a search hedge.</a:t>
            </a:r>
          </a:p>
          <a:p>
            <a:endParaRPr lang="en-GB" dirty="0"/>
          </a:p>
          <a:p>
            <a:r>
              <a:rPr lang="en-GB" dirty="0"/>
              <a:t>Hint – searching for diversity or ethnicity? Use a search hedge</a:t>
            </a:r>
          </a:p>
          <a:p>
            <a:endParaRPr lang="en-GB" dirty="0"/>
          </a:p>
        </p:txBody>
      </p:sp>
      <p:sp>
        <p:nvSpPr>
          <p:cNvPr id="4" name="Slide Number Placeholder 3"/>
          <p:cNvSpPr>
            <a:spLocks noGrp="1"/>
          </p:cNvSpPr>
          <p:nvPr>
            <p:ph type="sldNum" sz="quarter" idx="5"/>
          </p:nvPr>
        </p:nvSpPr>
        <p:spPr/>
        <p:txBody>
          <a:bodyPr/>
          <a:lstStyle/>
          <a:p>
            <a:fld id="{54C6B186-B417-4158-B2FB-77AA62930098}" type="slidenum">
              <a:rPr lang="en-GB" smtClean="0"/>
              <a:t>16</a:t>
            </a:fld>
            <a:endParaRPr lang="en-GB"/>
          </a:p>
        </p:txBody>
      </p:sp>
    </p:spTree>
    <p:extLst>
      <p:ext uri="{BB962C8B-B14F-4D97-AF65-F5344CB8AC3E}">
        <p14:creationId xmlns:p14="http://schemas.microsoft.com/office/powerpoint/2010/main" val="35731931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84559-BF6C-46B3-B3B9-73248B62231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B8BB5DA-1FCC-4648-AA8F-9AC7F3330C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AF3DAD3-2011-4E72-B005-C427B5F4DC72}"/>
              </a:ext>
            </a:extLst>
          </p:cNvPr>
          <p:cNvSpPr>
            <a:spLocks noGrp="1"/>
          </p:cNvSpPr>
          <p:nvPr>
            <p:ph type="dt" sz="half" idx="10"/>
          </p:nvPr>
        </p:nvSpPr>
        <p:spPr/>
        <p:txBody>
          <a:bodyPr/>
          <a:lstStyle/>
          <a:p>
            <a:fld id="{5E99C37A-0DD7-4B4A-9B2D-EC6519D80E93}" type="datetimeFigureOut">
              <a:rPr lang="en-GB" smtClean="0"/>
              <a:t>08/09/2025</a:t>
            </a:fld>
            <a:endParaRPr lang="en-GB"/>
          </a:p>
        </p:txBody>
      </p:sp>
      <p:sp>
        <p:nvSpPr>
          <p:cNvPr id="5" name="Footer Placeholder 4">
            <a:extLst>
              <a:ext uri="{FF2B5EF4-FFF2-40B4-BE49-F238E27FC236}">
                <a16:creationId xmlns:a16="http://schemas.microsoft.com/office/drawing/2014/main" id="{9E2B0A10-585D-46C2-A992-7F27313FE15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A3D178-3C4E-485E-8753-81BBD0FBF5B1}"/>
              </a:ext>
            </a:extLst>
          </p:cNvPr>
          <p:cNvSpPr>
            <a:spLocks noGrp="1"/>
          </p:cNvSpPr>
          <p:nvPr>
            <p:ph type="sldNum" sz="quarter" idx="12"/>
          </p:nvPr>
        </p:nvSpPr>
        <p:spPr/>
        <p:txBody>
          <a:bodyPr/>
          <a:lstStyle/>
          <a:p>
            <a:fld id="{B64F4D24-6317-4F24-A36F-CC9979A8787A}" type="slidenum">
              <a:rPr lang="en-GB" smtClean="0"/>
              <a:t>‹#›</a:t>
            </a:fld>
            <a:endParaRPr lang="en-GB"/>
          </a:p>
        </p:txBody>
      </p:sp>
    </p:spTree>
    <p:extLst>
      <p:ext uri="{BB962C8B-B14F-4D97-AF65-F5344CB8AC3E}">
        <p14:creationId xmlns:p14="http://schemas.microsoft.com/office/powerpoint/2010/main" val="13103830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0EA97-1D8C-446E-A8E7-C2865BCFD23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243ABA6-5EE6-4156-B559-2CDEE4A6DC1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E601746-4E75-4195-B6D2-8E2634229F7B}"/>
              </a:ext>
            </a:extLst>
          </p:cNvPr>
          <p:cNvSpPr>
            <a:spLocks noGrp="1"/>
          </p:cNvSpPr>
          <p:nvPr>
            <p:ph type="dt" sz="half" idx="10"/>
          </p:nvPr>
        </p:nvSpPr>
        <p:spPr/>
        <p:txBody>
          <a:bodyPr/>
          <a:lstStyle/>
          <a:p>
            <a:fld id="{5E99C37A-0DD7-4B4A-9B2D-EC6519D80E93}" type="datetimeFigureOut">
              <a:rPr lang="en-GB" smtClean="0"/>
              <a:t>08/09/2025</a:t>
            </a:fld>
            <a:endParaRPr lang="en-GB"/>
          </a:p>
        </p:txBody>
      </p:sp>
      <p:sp>
        <p:nvSpPr>
          <p:cNvPr id="5" name="Footer Placeholder 4">
            <a:extLst>
              <a:ext uri="{FF2B5EF4-FFF2-40B4-BE49-F238E27FC236}">
                <a16:creationId xmlns:a16="http://schemas.microsoft.com/office/drawing/2014/main" id="{9DFD84F6-8019-433D-8EBF-34F89C9C5BB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D80A5AB-609F-4A77-8167-B3AC767A848F}"/>
              </a:ext>
            </a:extLst>
          </p:cNvPr>
          <p:cNvSpPr>
            <a:spLocks noGrp="1"/>
          </p:cNvSpPr>
          <p:nvPr>
            <p:ph type="sldNum" sz="quarter" idx="12"/>
          </p:nvPr>
        </p:nvSpPr>
        <p:spPr/>
        <p:txBody>
          <a:bodyPr/>
          <a:lstStyle/>
          <a:p>
            <a:fld id="{B64F4D24-6317-4F24-A36F-CC9979A8787A}" type="slidenum">
              <a:rPr lang="en-GB" smtClean="0"/>
              <a:t>‹#›</a:t>
            </a:fld>
            <a:endParaRPr lang="en-GB"/>
          </a:p>
        </p:txBody>
      </p:sp>
    </p:spTree>
    <p:extLst>
      <p:ext uri="{BB962C8B-B14F-4D97-AF65-F5344CB8AC3E}">
        <p14:creationId xmlns:p14="http://schemas.microsoft.com/office/powerpoint/2010/main" val="8055139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88A0A-FA9E-485B-A423-47462F1F77B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8A87099-86A2-4B82-91BF-84CFF890BF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40B5D21-99A5-432F-9FE2-953D4E361CB3}"/>
              </a:ext>
            </a:extLst>
          </p:cNvPr>
          <p:cNvSpPr>
            <a:spLocks noGrp="1"/>
          </p:cNvSpPr>
          <p:nvPr>
            <p:ph type="dt" sz="half" idx="10"/>
          </p:nvPr>
        </p:nvSpPr>
        <p:spPr/>
        <p:txBody>
          <a:bodyPr/>
          <a:lstStyle/>
          <a:p>
            <a:fld id="{5E99C37A-0DD7-4B4A-9B2D-EC6519D80E93}" type="datetimeFigureOut">
              <a:rPr lang="en-GB" smtClean="0"/>
              <a:t>08/09/2025</a:t>
            </a:fld>
            <a:endParaRPr lang="en-GB"/>
          </a:p>
        </p:txBody>
      </p:sp>
      <p:sp>
        <p:nvSpPr>
          <p:cNvPr id="5" name="Footer Placeholder 4">
            <a:extLst>
              <a:ext uri="{FF2B5EF4-FFF2-40B4-BE49-F238E27FC236}">
                <a16:creationId xmlns:a16="http://schemas.microsoft.com/office/drawing/2014/main" id="{1DDB2EA1-ACEF-4213-974D-183951AE47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EE69567-DB69-496A-B961-72E45B91CB3E}"/>
              </a:ext>
            </a:extLst>
          </p:cNvPr>
          <p:cNvSpPr>
            <a:spLocks noGrp="1"/>
          </p:cNvSpPr>
          <p:nvPr>
            <p:ph type="sldNum" sz="quarter" idx="12"/>
          </p:nvPr>
        </p:nvSpPr>
        <p:spPr/>
        <p:txBody>
          <a:bodyPr/>
          <a:lstStyle/>
          <a:p>
            <a:fld id="{B64F4D24-6317-4F24-A36F-CC9979A8787A}" type="slidenum">
              <a:rPr lang="en-GB" smtClean="0"/>
              <a:t>‹#›</a:t>
            </a:fld>
            <a:endParaRPr lang="en-GB"/>
          </a:p>
        </p:txBody>
      </p:sp>
    </p:spTree>
    <p:extLst>
      <p:ext uri="{BB962C8B-B14F-4D97-AF65-F5344CB8AC3E}">
        <p14:creationId xmlns:p14="http://schemas.microsoft.com/office/powerpoint/2010/main" val="27607468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C0385-51B5-4201-A3CB-25CD7000E0F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03C4183-375D-401B-8071-A749B8343B2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B0038F2-E96A-4D36-AE72-DAFF44053F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630A5C2-242E-43AD-A308-922BA3190AB2}"/>
              </a:ext>
            </a:extLst>
          </p:cNvPr>
          <p:cNvSpPr>
            <a:spLocks noGrp="1"/>
          </p:cNvSpPr>
          <p:nvPr>
            <p:ph type="dt" sz="half" idx="10"/>
          </p:nvPr>
        </p:nvSpPr>
        <p:spPr/>
        <p:txBody>
          <a:bodyPr/>
          <a:lstStyle/>
          <a:p>
            <a:fld id="{5E99C37A-0DD7-4B4A-9B2D-EC6519D80E93}" type="datetimeFigureOut">
              <a:rPr lang="en-GB" smtClean="0"/>
              <a:t>08/09/2025</a:t>
            </a:fld>
            <a:endParaRPr lang="en-GB"/>
          </a:p>
        </p:txBody>
      </p:sp>
      <p:sp>
        <p:nvSpPr>
          <p:cNvPr id="6" name="Footer Placeholder 5">
            <a:extLst>
              <a:ext uri="{FF2B5EF4-FFF2-40B4-BE49-F238E27FC236}">
                <a16:creationId xmlns:a16="http://schemas.microsoft.com/office/drawing/2014/main" id="{D94CBC73-4CA1-4CC1-B52E-C71FA337CE8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1EAE014-DAD5-4A95-B028-6B2B54A48E59}"/>
              </a:ext>
            </a:extLst>
          </p:cNvPr>
          <p:cNvSpPr>
            <a:spLocks noGrp="1"/>
          </p:cNvSpPr>
          <p:nvPr>
            <p:ph type="sldNum" sz="quarter" idx="12"/>
          </p:nvPr>
        </p:nvSpPr>
        <p:spPr/>
        <p:txBody>
          <a:bodyPr/>
          <a:lstStyle/>
          <a:p>
            <a:fld id="{B64F4D24-6317-4F24-A36F-CC9979A8787A}" type="slidenum">
              <a:rPr lang="en-GB" smtClean="0"/>
              <a:t>‹#›</a:t>
            </a:fld>
            <a:endParaRPr lang="en-GB"/>
          </a:p>
        </p:txBody>
      </p:sp>
    </p:spTree>
    <p:extLst>
      <p:ext uri="{BB962C8B-B14F-4D97-AF65-F5344CB8AC3E}">
        <p14:creationId xmlns:p14="http://schemas.microsoft.com/office/powerpoint/2010/main" val="1893656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18086-ED49-4E41-A7DD-E3274989DB7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EF64298-55BA-4AD4-969D-959FE4C77D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4F6E5FD-CD53-462C-83C0-89FFF3A62B4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69AB909-A138-424B-A0CB-D06ABCC6ED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2924950-89A4-4FCE-8603-6336B658806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E1B9152-184F-4D4D-ABDD-44677047F4AA}"/>
              </a:ext>
            </a:extLst>
          </p:cNvPr>
          <p:cNvSpPr>
            <a:spLocks noGrp="1"/>
          </p:cNvSpPr>
          <p:nvPr>
            <p:ph type="dt" sz="half" idx="10"/>
          </p:nvPr>
        </p:nvSpPr>
        <p:spPr/>
        <p:txBody>
          <a:bodyPr/>
          <a:lstStyle/>
          <a:p>
            <a:fld id="{5E99C37A-0DD7-4B4A-9B2D-EC6519D80E93}" type="datetimeFigureOut">
              <a:rPr lang="en-GB" smtClean="0"/>
              <a:t>08/09/2025</a:t>
            </a:fld>
            <a:endParaRPr lang="en-GB"/>
          </a:p>
        </p:txBody>
      </p:sp>
      <p:sp>
        <p:nvSpPr>
          <p:cNvPr id="8" name="Footer Placeholder 7">
            <a:extLst>
              <a:ext uri="{FF2B5EF4-FFF2-40B4-BE49-F238E27FC236}">
                <a16:creationId xmlns:a16="http://schemas.microsoft.com/office/drawing/2014/main" id="{597B988D-A648-44DE-A941-E2E8008148F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E776652-37DB-4182-8978-7A395C33D744}"/>
              </a:ext>
            </a:extLst>
          </p:cNvPr>
          <p:cNvSpPr>
            <a:spLocks noGrp="1"/>
          </p:cNvSpPr>
          <p:nvPr>
            <p:ph type="sldNum" sz="quarter" idx="12"/>
          </p:nvPr>
        </p:nvSpPr>
        <p:spPr/>
        <p:txBody>
          <a:bodyPr/>
          <a:lstStyle/>
          <a:p>
            <a:fld id="{B64F4D24-6317-4F24-A36F-CC9979A8787A}" type="slidenum">
              <a:rPr lang="en-GB" smtClean="0"/>
              <a:t>‹#›</a:t>
            </a:fld>
            <a:endParaRPr lang="en-GB"/>
          </a:p>
        </p:txBody>
      </p:sp>
    </p:spTree>
    <p:extLst>
      <p:ext uri="{BB962C8B-B14F-4D97-AF65-F5344CB8AC3E}">
        <p14:creationId xmlns:p14="http://schemas.microsoft.com/office/powerpoint/2010/main" val="25803468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586F8-8B4E-4370-9290-EE591FF1969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7E9EE4C-0EEB-45B4-8A3B-C2461C2C58BF}"/>
              </a:ext>
            </a:extLst>
          </p:cNvPr>
          <p:cNvSpPr>
            <a:spLocks noGrp="1"/>
          </p:cNvSpPr>
          <p:nvPr>
            <p:ph type="dt" sz="half" idx="10"/>
          </p:nvPr>
        </p:nvSpPr>
        <p:spPr/>
        <p:txBody>
          <a:bodyPr/>
          <a:lstStyle/>
          <a:p>
            <a:fld id="{5E99C37A-0DD7-4B4A-9B2D-EC6519D80E93}" type="datetimeFigureOut">
              <a:rPr lang="en-GB" smtClean="0"/>
              <a:t>08/09/2025</a:t>
            </a:fld>
            <a:endParaRPr lang="en-GB"/>
          </a:p>
        </p:txBody>
      </p:sp>
      <p:sp>
        <p:nvSpPr>
          <p:cNvPr id="4" name="Footer Placeholder 3">
            <a:extLst>
              <a:ext uri="{FF2B5EF4-FFF2-40B4-BE49-F238E27FC236}">
                <a16:creationId xmlns:a16="http://schemas.microsoft.com/office/drawing/2014/main" id="{7B9274DB-63CA-4493-8CDD-D85BE45EB86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21CE05B-5DEB-4CE9-BB65-FC0640D0C861}"/>
              </a:ext>
            </a:extLst>
          </p:cNvPr>
          <p:cNvSpPr>
            <a:spLocks noGrp="1"/>
          </p:cNvSpPr>
          <p:nvPr>
            <p:ph type="sldNum" sz="quarter" idx="12"/>
          </p:nvPr>
        </p:nvSpPr>
        <p:spPr/>
        <p:txBody>
          <a:bodyPr/>
          <a:lstStyle/>
          <a:p>
            <a:fld id="{B64F4D24-6317-4F24-A36F-CC9979A8787A}" type="slidenum">
              <a:rPr lang="en-GB" smtClean="0"/>
              <a:t>‹#›</a:t>
            </a:fld>
            <a:endParaRPr lang="en-GB"/>
          </a:p>
        </p:txBody>
      </p:sp>
    </p:spTree>
    <p:extLst>
      <p:ext uri="{BB962C8B-B14F-4D97-AF65-F5344CB8AC3E}">
        <p14:creationId xmlns:p14="http://schemas.microsoft.com/office/powerpoint/2010/main" val="3191253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552AD1-26D4-439E-AB1D-8B06C2BFF144}"/>
              </a:ext>
            </a:extLst>
          </p:cNvPr>
          <p:cNvSpPr>
            <a:spLocks noGrp="1"/>
          </p:cNvSpPr>
          <p:nvPr>
            <p:ph type="dt" sz="half" idx="10"/>
          </p:nvPr>
        </p:nvSpPr>
        <p:spPr/>
        <p:txBody>
          <a:bodyPr/>
          <a:lstStyle/>
          <a:p>
            <a:fld id="{5E99C37A-0DD7-4B4A-9B2D-EC6519D80E93}" type="datetimeFigureOut">
              <a:rPr lang="en-GB" smtClean="0"/>
              <a:t>08/09/2025</a:t>
            </a:fld>
            <a:endParaRPr lang="en-GB"/>
          </a:p>
        </p:txBody>
      </p:sp>
      <p:sp>
        <p:nvSpPr>
          <p:cNvPr id="3" name="Footer Placeholder 2">
            <a:extLst>
              <a:ext uri="{FF2B5EF4-FFF2-40B4-BE49-F238E27FC236}">
                <a16:creationId xmlns:a16="http://schemas.microsoft.com/office/drawing/2014/main" id="{DE1708B0-A261-4D52-AC95-BB43692EE1A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5CF06CA-C384-49F1-90F8-9F86215F87ED}"/>
              </a:ext>
            </a:extLst>
          </p:cNvPr>
          <p:cNvSpPr>
            <a:spLocks noGrp="1"/>
          </p:cNvSpPr>
          <p:nvPr>
            <p:ph type="sldNum" sz="quarter" idx="12"/>
          </p:nvPr>
        </p:nvSpPr>
        <p:spPr/>
        <p:txBody>
          <a:bodyPr/>
          <a:lstStyle/>
          <a:p>
            <a:fld id="{B64F4D24-6317-4F24-A36F-CC9979A8787A}" type="slidenum">
              <a:rPr lang="en-GB" smtClean="0"/>
              <a:t>‹#›</a:t>
            </a:fld>
            <a:endParaRPr lang="en-GB"/>
          </a:p>
        </p:txBody>
      </p:sp>
    </p:spTree>
    <p:extLst>
      <p:ext uri="{BB962C8B-B14F-4D97-AF65-F5344CB8AC3E}">
        <p14:creationId xmlns:p14="http://schemas.microsoft.com/office/powerpoint/2010/main" val="1023861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95F88-AB6A-4A4F-9D9B-156D2B93B4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DD5A61B-10B3-4085-8C26-776DA9D440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2977396-D7BE-4EE3-8DDD-2FA351B484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D16950-03E0-4339-A150-8D5F897EC95E}"/>
              </a:ext>
            </a:extLst>
          </p:cNvPr>
          <p:cNvSpPr>
            <a:spLocks noGrp="1"/>
          </p:cNvSpPr>
          <p:nvPr>
            <p:ph type="dt" sz="half" idx="10"/>
          </p:nvPr>
        </p:nvSpPr>
        <p:spPr/>
        <p:txBody>
          <a:bodyPr/>
          <a:lstStyle/>
          <a:p>
            <a:fld id="{5E99C37A-0DD7-4B4A-9B2D-EC6519D80E93}" type="datetimeFigureOut">
              <a:rPr lang="en-GB" smtClean="0"/>
              <a:t>08/09/2025</a:t>
            </a:fld>
            <a:endParaRPr lang="en-GB"/>
          </a:p>
        </p:txBody>
      </p:sp>
      <p:sp>
        <p:nvSpPr>
          <p:cNvPr id="6" name="Footer Placeholder 5">
            <a:extLst>
              <a:ext uri="{FF2B5EF4-FFF2-40B4-BE49-F238E27FC236}">
                <a16:creationId xmlns:a16="http://schemas.microsoft.com/office/drawing/2014/main" id="{5D3BC936-9FD1-4984-9762-817E3B828F6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79AA1ED-4CEC-4FFD-A0C1-CE8147907C6C}"/>
              </a:ext>
            </a:extLst>
          </p:cNvPr>
          <p:cNvSpPr>
            <a:spLocks noGrp="1"/>
          </p:cNvSpPr>
          <p:nvPr>
            <p:ph type="sldNum" sz="quarter" idx="12"/>
          </p:nvPr>
        </p:nvSpPr>
        <p:spPr/>
        <p:txBody>
          <a:bodyPr/>
          <a:lstStyle/>
          <a:p>
            <a:fld id="{B64F4D24-6317-4F24-A36F-CC9979A8787A}" type="slidenum">
              <a:rPr lang="en-GB" smtClean="0"/>
              <a:t>‹#›</a:t>
            </a:fld>
            <a:endParaRPr lang="en-GB"/>
          </a:p>
        </p:txBody>
      </p:sp>
    </p:spTree>
    <p:extLst>
      <p:ext uri="{BB962C8B-B14F-4D97-AF65-F5344CB8AC3E}">
        <p14:creationId xmlns:p14="http://schemas.microsoft.com/office/powerpoint/2010/main" val="1809695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23D0C-32EB-4A5D-884E-3D88F773D9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6160C34-8992-4303-9CBA-7476CDA2AF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B0090B1-A2EA-46B0-AE44-0D8A26BAD6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0411E0-34B3-4974-8156-1D3B5063CA26}"/>
              </a:ext>
            </a:extLst>
          </p:cNvPr>
          <p:cNvSpPr>
            <a:spLocks noGrp="1"/>
          </p:cNvSpPr>
          <p:nvPr>
            <p:ph type="dt" sz="half" idx="10"/>
          </p:nvPr>
        </p:nvSpPr>
        <p:spPr/>
        <p:txBody>
          <a:bodyPr/>
          <a:lstStyle/>
          <a:p>
            <a:fld id="{5E99C37A-0DD7-4B4A-9B2D-EC6519D80E93}" type="datetimeFigureOut">
              <a:rPr lang="en-GB" smtClean="0"/>
              <a:t>08/09/2025</a:t>
            </a:fld>
            <a:endParaRPr lang="en-GB"/>
          </a:p>
        </p:txBody>
      </p:sp>
      <p:sp>
        <p:nvSpPr>
          <p:cNvPr id="6" name="Footer Placeholder 5">
            <a:extLst>
              <a:ext uri="{FF2B5EF4-FFF2-40B4-BE49-F238E27FC236}">
                <a16:creationId xmlns:a16="http://schemas.microsoft.com/office/drawing/2014/main" id="{2FE16EEF-9FBC-4E7E-A164-FE6057FB9FB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16D6E95-5B93-42C9-98E7-2ABD0D5A9901}"/>
              </a:ext>
            </a:extLst>
          </p:cNvPr>
          <p:cNvSpPr>
            <a:spLocks noGrp="1"/>
          </p:cNvSpPr>
          <p:nvPr>
            <p:ph type="sldNum" sz="quarter" idx="12"/>
          </p:nvPr>
        </p:nvSpPr>
        <p:spPr/>
        <p:txBody>
          <a:bodyPr/>
          <a:lstStyle/>
          <a:p>
            <a:fld id="{B64F4D24-6317-4F24-A36F-CC9979A8787A}" type="slidenum">
              <a:rPr lang="en-GB" smtClean="0"/>
              <a:t>‹#›</a:t>
            </a:fld>
            <a:endParaRPr lang="en-GB"/>
          </a:p>
        </p:txBody>
      </p:sp>
    </p:spTree>
    <p:extLst>
      <p:ext uri="{BB962C8B-B14F-4D97-AF65-F5344CB8AC3E}">
        <p14:creationId xmlns:p14="http://schemas.microsoft.com/office/powerpoint/2010/main" val="2563967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5D423-1CD3-42A5-BB20-EDB47A24960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A3DA094-3AC4-480C-92F9-8E3513B6F9C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2B1DDE-0FCC-4B94-AB54-753CF80B78B5}"/>
              </a:ext>
            </a:extLst>
          </p:cNvPr>
          <p:cNvSpPr>
            <a:spLocks noGrp="1"/>
          </p:cNvSpPr>
          <p:nvPr>
            <p:ph type="dt" sz="half" idx="10"/>
          </p:nvPr>
        </p:nvSpPr>
        <p:spPr/>
        <p:txBody>
          <a:bodyPr/>
          <a:lstStyle/>
          <a:p>
            <a:fld id="{5E99C37A-0DD7-4B4A-9B2D-EC6519D80E93}" type="datetimeFigureOut">
              <a:rPr lang="en-GB" smtClean="0"/>
              <a:t>08/09/2025</a:t>
            </a:fld>
            <a:endParaRPr lang="en-GB"/>
          </a:p>
        </p:txBody>
      </p:sp>
      <p:sp>
        <p:nvSpPr>
          <p:cNvPr id="5" name="Footer Placeholder 4">
            <a:extLst>
              <a:ext uri="{FF2B5EF4-FFF2-40B4-BE49-F238E27FC236}">
                <a16:creationId xmlns:a16="http://schemas.microsoft.com/office/drawing/2014/main" id="{578C81CD-6A96-4B5B-8443-BB0885F1C26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21B1339-6C6D-448C-ACEC-BDC35E8E142D}"/>
              </a:ext>
            </a:extLst>
          </p:cNvPr>
          <p:cNvSpPr>
            <a:spLocks noGrp="1"/>
          </p:cNvSpPr>
          <p:nvPr>
            <p:ph type="sldNum" sz="quarter" idx="12"/>
          </p:nvPr>
        </p:nvSpPr>
        <p:spPr/>
        <p:txBody>
          <a:bodyPr/>
          <a:lstStyle/>
          <a:p>
            <a:fld id="{B64F4D24-6317-4F24-A36F-CC9979A8787A}" type="slidenum">
              <a:rPr lang="en-GB" smtClean="0"/>
              <a:t>‹#›</a:t>
            </a:fld>
            <a:endParaRPr lang="en-GB"/>
          </a:p>
        </p:txBody>
      </p:sp>
    </p:spTree>
    <p:extLst>
      <p:ext uri="{BB962C8B-B14F-4D97-AF65-F5344CB8AC3E}">
        <p14:creationId xmlns:p14="http://schemas.microsoft.com/office/powerpoint/2010/main" val="42502077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D330D22-55B1-4AAC-BC36-5A6B277C308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715E146-1C7C-47B6-A187-A113CB90651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1CF303F-C2E7-4816-A615-455138414F53}"/>
              </a:ext>
            </a:extLst>
          </p:cNvPr>
          <p:cNvSpPr>
            <a:spLocks noGrp="1"/>
          </p:cNvSpPr>
          <p:nvPr>
            <p:ph type="dt" sz="half" idx="10"/>
          </p:nvPr>
        </p:nvSpPr>
        <p:spPr/>
        <p:txBody>
          <a:bodyPr/>
          <a:lstStyle/>
          <a:p>
            <a:fld id="{5E99C37A-0DD7-4B4A-9B2D-EC6519D80E93}" type="datetimeFigureOut">
              <a:rPr lang="en-GB" smtClean="0"/>
              <a:t>08/09/2025</a:t>
            </a:fld>
            <a:endParaRPr lang="en-GB"/>
          </a:p>
        </p:txBody>
      </p:sp>
      <p:sp>
        <p:nvSpPr>
          <p:cNvPr id="5" name="Footer Placeholder 4">
            <a:extLst>
              <a:ext uri="{FF2B5EF4-FFF2-40B4-BE49-F238E27FC236}">
                <a16:creationId xmlns:a16="http://schemas.microsoft.com/office/drawing/2014/main" id="{2DF1FF31-424D-42AF-B07B-A763340255E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B2DEF1C-1697-4FC2-92EA-ACF23683501C}"/>
              </a:ext>
            </a:extLst>
          </p:cNvPr>
          <p:cNvSpPr>
            <a:spLocks noGrp="1"/>
          </p:cNvSpPr>
          <p:nvPr>
            <p:ph type="sldNum" sz="quarter" idx="12"/>
          </p:nvPr>
        </p:nvSpPr>
        <p:spPr/>
        <p:txBody>
          <a:bodyPr/>
          <a:lstStyle/>
          <a:p>
            <a:fld id="{B64F4D24-6317-4F24-A36F-CC9979A8787A}" type="slidenum">
              <a:rPr lang="en-GB" smtClean="0"/>
              <a:t>‹#›</a:t>
            </a:fld>
            <a:endParaRPr lang="en-GB"/>
          </a:p>
        </p:txBody>
      </p:sp>
    </p:spTree>
    <p:extLst>
      <p:ext uri="{BB962C8B-B14F-4D97-AF65-F5344CB8AC3E}">
        <p14:creationId xmlns:p14="http://schemas.microsoft.com/office/powerpoint/2010/main" val="151100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0BB3D2-7898-4884-A7CC-674EC56CD8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609566E-1DF6-4ED4-A1CF-411A18FFE4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5C1C1F5-1166-4F80-BA2E-08B4998736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99C37A-0DD7-4B4A-9B2D-EC6519D80E93}" type="datetimeFigureOut">
              <a:rPr lang="en-GB" smtClean="0"/>
              <a:t>08/09/2025</a:t>
            </a:fld>
            <a:endParaRPr lang="en-GB"/>
          </a:p>
        </p:txBody>
      </p:sp>
      <p:sp>
        <p:nvSpPr>
          <p:cNvPr id="5" name="Footer Placeholder 4">
            <a:extLst>
              <a:ext uri="{FF2B5EF4-FFF2-40B4-BE49-F238E27FC236}">
                <a16:creationId xmlns:a16="http://schemas.microsoft.com/office/drawing/2014/main" id="{560CC443-2CE6-492A-B675-788C139402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B73D78D8-538D-4155-9D5F-0145B41C50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4F4D24-6317-4F24-A36F-CC9979A8787A}" type="slidenum">
              <a:rPr lang="en-GB" smtClean="0"/>
              <a:t>‹#›</a:t>
            </a:fld>
            <a:endParaRPr lang="en-GB"/>
          </a:p>
        </p:txBody>
      </p:sp>
    </p:spTree>
    <p:extLst>
      <p:ext uri="{BB962C8B-B14F-4D97-AF65-F5344CB8AC3E}">
        <p14:creationId xmlns:p14="http://schemas.microsoft.com/office/powerpoint/2010/main" val="25176474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hyperlink" Target="https://go.openathens.net/redirector/nhs?url=https%3A%2F%2Fsearch.ebscohost.com%2Flogin.aspx%3Fauthtype%3Dathens%26profile%3Dhee_eds" TargetMode="External"/><Relationship Id="rId3" Type="http://schemas.openxmlformats.org/officeDocument/2006/relationships/hyperlink" Target="https://www.tripdatabase.com/" TargetMode="External"/><Relationship Id="rId7" Type="http://schemas.openxmlformats.org/officeDocument/2006/relationships/hyperlink" Target="https://www.cochranelibrary.com/advanced-search" TargetMode="External"/><Relationship Id="rId2" Type="http://schemas.openxmlformats.org/officeDocument/2006/relationships/hyperlink" Target="https://discoverylibrary.org/resources/#books" TargetMode="External"/><Relationship Id="rId1" Type="http://schemas.openxmlformats.org/officeDocument/2006/relationships/slideLayout" Target="../slideLayouts/slideLayout3.xml"/><Relationship Id="rId6" Type="http://schemas.openxmlformats.org/officeDocument/2006/relationships/hyperlink" Target="https://discoverylibrary.org/resources/#databases" TargetMode="External"/><Relationship Id="rId5" Type="http://schemas.openxmlformats.org/officeDocument/2006/relationships/hyperlink" Target="https://cks.nice.org.uk/" TargetMode="External"/><Relationship Id="rId4" Type="http://schemas.openxmlformats.org/officeDocument/2006/relationships/hyperlink" Target="https://bestpractice.bmj.com/nhsinengland" TargetMode="External"/><Relationship Id="rId9" Type="http://schemas.openxmlformats.org/officeDocument/2006/relationships/image" Target="../media/image1.png"/></Relationships>
</file>

<file path=ppt/slides/_rels/slide4.xml.rels><?xml version="1.0" encoding="UTF-8" standalone="yes"?>
<Relationships xmlns="http://schemas.openxmlformats.org/package/2006/relationships"><Relationship Id="rId8" Type="http://schemas.openxmlformats.org/officeDocument/2006/relationships/hyperlink" Target="http://news.hee.nhs.uk/_act/link.php?mId=J928449117083008904043344zzzzz64ba912d407839a7fdf56ed71812fdeeafec56a1aec8f080444e57e239237d9a34&amp;tId=460721037" TargetMode="External"/><Relationship Id="rId3" Type="http://schemas.openxmlformats.org/officeDocument/2006/relationships/hyperlink" Target="https://openathens.ovid.com/OAKeystone/deeplink?idpselect=https://idp.eng,nhs.uk/openathens&amp;entityID=https://idp.eng.nhs.uk/openathens&amp;T=&amp;PAGE=main&amp;D=oemezd&amp;DBC=n&amp;NEWS=n" TargetMode="External"/><Relationship Id="rId7" Type="http://schemas.openxmlformats.org/officeDocument/2006/relationships/hyperlink" Target="http://search.ebscohost.com/login.aspx?authtype=athens&amp;profile=ehost&amp;defaultdb=cmedm" TargetMode="External"/><Relationship Id="rId2" Type="http://schemas.openxmlformats.org/officeDocument/2006/relationships/hyperlink" Target="http://search.ebscohost.com/login.aspx?authtype=athens&amp;profile=ehost&amp;defaultdb=cin20" TargetMode="External"/><Relationship Id="rId1" Type="http://schemas.openxmlformats.org/officeDocument/2006/relationships/slideLayout" Target="../slideLayouts/slideLayout3.xml"/><Relationship Id="rId6" Type="http://schemas.openxmlformats.org/officeDocument/2006/relationships/hyperlink" Target="https://openathens.ovid.com/OAKeystone/deeplink?idpselect=https://idp.eng,nhs.uk/openathens&amp;entityID=https://idp.eng.nhs.uk/openathens&amp;T=&amp;PAGE=main&amp;D=mesz&amp;DBC=n&amp;NEWS=n" TargetMode="External"/><Relationship Id="rId5" Type="http://schemas.openxmlformats.org/officeDocument/2006/relationships/hyperlink" Target="https://openathens.ovid.com/OAKeystone/deeplink?idpselect=https://idp.eng,nhs.uk/openathens&amp;entityID=https://idp.eng.nhs.uk/openathens&amp;T=&amp;PAGE=main&amp;D=hmic&amp;DBC=n&amp;NEWS=n" TargetMode="External"/><Relationship Id="rId4" Type="http://schemas.openxmlformats.org/officeDocument/2006/relationships/hyperlink" Target="https://openathens.ovid.com/OAKeystone/deeplink?idpselect=https://idp.eng,nhs.uk/openathens&amp;entityID=https://idp.eng.nhs.uk/openathens&amp;T=&amp;PAGE=main&amp;D=emcr&amp;DBC=n&amp;NEWS=n"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www.prisma-statement.org/PRISMAStatement/"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FE48-0FD6-4E51-9DEB-DBAB34187577}"/>
              </a:ext>
            </a:extLst>
          </p:cNvPr>
          <p:cNvSpPr>
            <a:spLocks noGrp="1"/>
          </p:cNvSpPr>
          <p:nvPr>
            <p:ph type="ctrTitle"/>
          </p:nvPr>
        </p:nvSpPr>
        <p:spPr/>
        <p:txBody>
          <a:bodyPr/>
          <a:lstStyle/>
          <a:p>
            <a:r>
              <a:rPr lang="en-GB" dirty="0"/>
              <a:t>Searching the NHS </a:t>
            </a:r>
            <a:r>
              <a:rPr lang="en-GB"/>
              <a:t>library resources</a:t>
            </a:r>
            <a:endParaRPr lang="en-GB" dirty="0"/>
          </a:p>
        </p:txBody>
      </p:sp>
      <p:sp>
        <p:nvSpPr>
          <p:cNvPr id="3" name="Subtitle 2">
            <a:extLst>
              <a:ext uri="{FF2B5EF4-FFF2-40B4-BE49-F238E27FC236}">
                <a16:creationId xmlns:a16="http://schemas.microsoft.com/office/drawing/2014/main" id="{374064F1-B1E0-4DB7-8F5C-2FD9E4ED257B}"/>
              </a:ext>
            </a:extLst>
          </p:cNvPr>
          <p:cNvSpPr>
            <a:spLocks noGrp="1"/>
          </p:cNvSpPr>
          <p:nvPr>
            <p:ph type="subTitle" idx="1"/>
          </p:nvPr>
        </p:nvSpPr>
        <p:spPr/>
        <p:txBody>
          <a:bodyPr/>
          <a:lstStyle/>
          <a:p>
            <a:r>
              <a:rPr lang="en-GB" dirty="0"/>
              <a:t>discoverylibrary.org </a:t>
            </a:r>
            <a:br>
              <a:rPr lang="en-GB" dirty="0"/>
            </a:br>
            <a:r>
              <a:rPr lang="en-GB" dirty="0"/>
              <a:t>library.mailbox@nhs.net</a:t>
            </a:r>
            <a:br>
              <a:rPr lang="en-GB" dirty="0"/>
            </a:br>
            <a:endParaRPr lang="en-GB" dirty="0"/>
          </a:p>
        </p:txBody>
      </p:sp>
    </p:spTree>
    <p:extLst>
      <p:ext uri="{BB962C8B-B14F-4D97-AF65-F5344CB8AC3E}">
        <p14:creationId xmlns:p14="http://schemas.microsoft.com/office/powerpoint/2010/main" val="3610420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F9E28AE-B0A7-40D8-9422-6026330C985E}"/>
              </a:ext>
            </a:extLst>
          </p:cNvPr>
          <p:cNvSpPr>
            <a:spLocks noGrp="1"/>
          </p:cNvSpPr>
          <p:nvPr>
            <p:ph type="title"/>
          </p:nvPr>
        </p:nvSpPr>
        <p:spPr/>
        <p:txBody>
          <a:bodyPr/>
          <a:lstStyle/>
          <a:p>
            <a:r>
              <a:rPr lang="en-GB" dirty="0"/>
              <a:t>Where should I look?</a:t>
            </a:r>
          </a:p>
        </p:txBody>
      </p:sp>
    </p:spTree>
    <p:extLst>
      <p:ext uri="{BB962C8B-B14F-4D97-AF65-F5344CB8AC3E}">
        <p14:creationId xmlns:p14="http://schemas.microsoft.com/office/powerpoint/2010/main" val="3323544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14B8E671-0A54-462C-A69E-2880390011C3}"/>
              </a:ext>
            </a:extLst>
          </p:cNvPr>
          <p:cNvGraphicFramePr>
            <a:graphicFrameLocks noGrp="1"/>
          </p:cNvGraphicFramePr>
          <p:nvPr>
            <p:extLst>
              <p:ext uri="{D42A27DB-BD31-4B8C-83A1-F6EECF244321}">
                <p14:modId xmlns:p14="http://schemas.microsoft.com/office/powerpoint/2010/main" val="2068450501"/>
              </p:ext>
            </p:extLst>
          </p:nvPr>
        </p:nvGraphicFramePr>
        <p:xfrm>
          <a:off x="702527" y="457200"/>
          <a:ext cx="5542156" cy="5088966"/>
        </p:xfrm>
        <a:graphic>
          <a:graphicData uri="http://schemas.openxmlformats.org/drawingml/2006/table">
            <a:tbl>
              <a:tblPr firstRow="1" firstCol="1" bandRow="1"/>
              <a:tblGrid>
                <a:gridCol w="2771078">
                  <a:extLst>
                    <a:ext uri="{9D8B030D-6E8A-4147-A177-3AD203B41FA5}">
                      <a16:colId xmlns:a16="http://schemas.microsoft.com/office/drawing/2014/main" val="1754051251"/>
                    </a:ext>
                  </a:extLst>
                </a:gridCol>
                <a:gridCol w="2771078">
                  <a:extLst>
                    <a:ext uri="{9D8B030D-6E8A-4147-A177-3AD203B41FA5}">
                      <a16:colId xmlns:a16="http://schemas.microsoft.com/office/drawing/2014/main" val="1194886951"/>
                    </a:ext>
                  </a:extLst>
                </a:gridCol>
              </a:tblGrid>
              <a:tr h="370174">
                <a:tc>
                  <a:txBody>
                    <a:bodyPr/>
                    <a:lstStyle/>
                    <a:p>
                      <a:r>
                        <a:rPr lang="en-GB" sz="1600" b="1">
                          <a:effectLst/>
                          <a:latin typeface="Calibri" panose="020F0502020204030204" pitchFamily="34" charset="0"/>
                          <a:ea typeface="Calibri" panose="020F0502020204030204" pitchFamily="34" charset="0"/>
                          <a:cs typeface="Times New Roman" panose="02020603050405020304" pitchFamily="18" charset="0"/>
                        </a:rPr>
                        <a:t>What do you need resources for?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1600" b="1" dirty="0">
                          <a:effectLst/>
                          <a:latin typeface="Calibri" panose="020F0502020204030204" pitchFamily="34" charset="0"/>
                          <a:ea typeface="Calibri" panose="020F0502020204030204" pitchFamily="34" charset="0"/>
                          <a:cs typeface="Times New Roman" panose="02020603050405020304" pitchFamily="18" charset="0"/>
                        </a:rPr>
                        <a:t>Useful places to search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89330326"/>
                  </a:ext>
                </a:extLst>
              </a:tr>
              <a:tr h="872769">
                <a:tc>
                  <a:txBody>
                    <a:bodyPr/>
                    <a:lstStyle/>
                    <a:p>
                      <a:r>
                        <a:rPr lang="en-GB" sz="1600" dirty="0">
                          <a:effectLst/>
                          <a:latin typeface="Calibri" panose="020F0502020204030204" pitchFamily="34" charset="0"/>
                          <a:ea typeface="Calibri" panose="020F0502020204030204" pitchFamily="34" charset="0"/>
                          <a:cs typeface="Times New Roman" panose="02020603050405020304" pitchFamily="18" charset="0"/>
                        </a:rPr>
                        <a:t>An overview of a topic for a course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effectLst/>
                          <a:latin typeface="Calibri" panose="020F0502020204030204" pitchFamily="34" charset="0"/>
                          <a:ea typeface="Calibri" panose="020F0502020204030204" pitchFamily="34" charset="0"/>
                          <a:cs typeface="Times New Roman" panose="02020603050405020304" pitchFamily="18" charset="0"/>
                          <a:hlinkClick r:id="rId2"/>
                        </a:rPr>
                        <a:t>Swims book catalogue</a:t>
                      </a:r>
                      <a:r>
                        <a:rPr lang="en-GB" sz="1600" dirty="0">
                          <a:effectLst/>
                          <a:latin typeface="Calibri" panose="020F0502020204030204" pitchFamily="34" charset="0"/>
                          <a:ea typeface="Calibri" panose="020F0502020204030204" pitchFamily="34" charset="0"/>
                          <a:cs typeface="Times New Roman" panose="02020603050405020304" pitchFamily="18" charset="0"/>
                        </a:rPr>
                        <a:t>, </a:t>
                      </a:r>
                      <a:r>
                        <a:rPr lang="en-GB" sz="1600" dirty="0">
                          <a:effectLst/>
                          <a:latin typeface="Calibri" panose="020F0502020204030204" pitchFamily="34" charset="0"/>
                          <a:ea typeface="Calibri" panose="020F0502020204030204" pitchFamily="34" charset="0"/>
                          <a:cs typeface="Times New Roman" panose="02020603050405020304" pitchFamily="18" charset="0"/>
                          <a:hlinkClick r:id="rId3"/>
                        </a:rPr>
                        <a:t>Trip</a:t>
                      </a:r>
                      <a:r>
                        <a:rPr lang="en-GB" sz="1600" dirty="0">
                          <a:effectLst/>
                          <a:latin typeface="Calibri" panose="020F0502020204030204" pitchFamily="34" charset="0"/>
                          <a:ea typeface="Calibri" panose="020F0502020204030204" pitchFamily="34" charset="0"/>
                          <a:cs typeface="Times New Roman" panose="02020603050405020304" pitchFamily="18" charset="0"/>
                        </a:rPr>
                        <a:t>, </a:t>
                      </a:r>
                      <a:r>
                        <a:rPr lang="en-GB" sz="1600" dirty="0">
                          <a:effectLst/>
                          <a:latin typeface="Calibri" panose="020F0502020204030204" pitchFamily="34" charset="0"/>
                          <a:ea typeface="Calibri" panose="020F0502020204030204" pitchFamily="34" charset="0"/>
                          <a:cs typeface="Times New Roman" panose="02020603050405020304" pitchFamily="18" charset="0"/>
                          <a:hlinkClick r:id="rId4"/>
                        </a:rPr>
                        <a:t>BMJ Best Practice</a:t>
                      </a:r>
                      <a:r>
                        <a:rPr lang="en-GB" sz="1600" dirty="0">
                          <a:effectLst/>
                          <a:latin typeface="Calibri" panose="020F0502020204030204" pitchFamily="34" charset="0"/>
                          <a:ea typeface="Calibri" panose="020F0502020204030204" pitchFamily="34" charset="0"/>
                          <a:cs typeface="Times New Roman" panose="02020603050405020304" pitchFamily="18" charset="0"/>
                        </a:rPr>
                        <a:t>, </a:t>
                      </a:r>
                      <a:r>
                        <a:rPr lang="en-GB" sz="1600" dirty="0">
                          <a:effectLst/>
                          <a:latin typeface="Calibri" panose="020F0502020204030204" pitchFamily="34" charset="0"/>
                          <a:ea typeface="Calibri" panose="020F0502020204030204" pitchFamily="34" charset="0"/>
                          <a:cs typeface="Times New Roman" panose="02020603050405020304" pitchFamily="18" charset="0"/>
                          <a:hlinkClick r:id="rId5"/>
                        </a:rPr>
                        <a:t>CKS</a:t>
                      </a:r>
                      <a:endParaRPr lang="en-GB" sz="1600" u="sng" kern="1200" dirty="0">
                        <a:solidFill>
                          <a:schemeClr val="tx1"/>
                        </a:solidFill>
                        <a:effectLst/>
                        <a:latin typeface="Calibri" panose="020F0502020204030204" pitchFamily="34" charset="0"/>
                        <a:ea typeface="+mn-ea"/>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4442653"/>
                  </a:ext>
                </a:extLst>
              </a:tr>
              <a:tr h="377748">
                <a:tc>
                  <a:txBody>
                    <a:bodyPr/>
                    <a:lstStyle/>
                    <a:p>
                      <a:r>
                        <a:rPr lang="en-GB" sz="1600">
                          <a:effectLst/>
                          <a:latin typeface="Calibri" panose="020F0502020204030204" pitchFamily="34" charset="0"/>
                          <a:ea typeface="Calibri" panose="020F0502020204030204" pitchFamily="34" charset="0"/>
                          <a:cs typeface="Times New Roman" panose="02020603050405020304" pitchFamily="18" charset="0"/>
                        </a:rPr>
                        <a:t>Updating current practice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1600" dirty="0">
                          <a:effectLst/>
                          <a:latin typeface="Calibri" panose="020F0502020204030204" pitchFamily="34" charset="0"/>
                          <a:ea typeface="Calibri" panose="020F0502020204030204" pitchFamily="34" charset="0"/>
                          <a:cs typeface="Times New Roman" panose="02020603050405020304" pitchFamily="18" charset="0"/>
                          <a:hlinkClick r:id="rId6"/>
                        </a:rPr>
                        <a:t>Bibliographic databases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00765358"/>
                  </a:ext>
                </a:extLst>
              </a:tr>
              <a:tr h="609739">
                <a:tc>
                  <a:txBody>
                    <a:bodyPr/>
                    <a:lstStyle/>
                    <a:p>
                      <a:r>
                        <a:rPr lang="en-GB" sz="1600" dirty="0">
                          <a:effectLst/>
                          <a:latin typeface="Calibri" panose="020F0502020204030204" pitchFamily="34" charset="0"/>
                          <a:ea typeface="Calibri" panose="020F0502020204030204" pitchFamily="34" charset="0"/>
                          <a:cs typeface="Times New Roman" panose="02020603050405020304" pitchFamily="18" charset="0"/>
                        </a:rPr>
                        <a:t>Overview of good practice at the point of care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1600" dirty="0">
                          <a:effectLst/>
                          <a:latin typeface="Calibri" panose="020F0502020204030204" pitchFamily="34" charset="0"/>
                          <a:ea typeface="Calibri" panose="020F0502020204030204" pitchFamily="34" charset="0"/>
                          <a:cs typeface="Times New Roman" panose="02020603050405020304" pitchFamily="18" charset="0"/>
                          <a:hlinkClick r:id="rId4"/>
                        </a:rPr>
                        <a:t>BMJ Best Practice</a:t>
                      </a:r>
                      <a:r>
                        <a:rPr lang="en-GB" sz="1600" dirty="0">
                          <a:effectLst/>
                          <a:latin typeface="Calibri" panose="020F0502020204030204" pitchFamily="34" charset="0"/>
                          <a:ea typeface="Calibri" panose="020F0502020204030204" pitchFamily="34" charset="0"/>
                          <a:cs typeface="Times New Roman" panose="02020603050405020304" pitchFamily="18" charset="0"/>
                        </a:rPr>
                        <a:t>, </a:t>
                      </a:r>
                      <a:r>
                        <a:rPr lang="en-GB" sz="1600" dirty="0">
                          <a:effectLst/>
                          <a:latin typeface="Calibri" panose="020F0502020204030204" pitchFamily="34" charset="0"/>
                          <a:ea typeface="Calibri" panose="020F0502020204030204" pitchFamily="34" charset="0"/>
                          <a:cs typeface="Times New Roman" panose="02020603050405020304" pitchFamily="18" charset="0"/>
                          <a:hlinkClick r:id="rId5"/>
                        </a:rPr>
                        <a:t>CKS</a:t>
                      </a:r>
                      <a:r>
                        <a:rPr lang="en-GB" sz="1600" dirty="0">
                          <a:effectLst/>
                          <a:latin typeface="Calibri" panose="020F0502020204030204" pitchFamily="34" charset="0"/>
                          <a:ea typeface="Calibri" panose="020F0502020204030204" pitchFamily="34" charset="0"/>
                          <a:cs typeface="Times New Roman" panose="02020603050405020304" pitchFamily="18" charset="0"/>
                        </a:rPr>
                        <a:t>, </a:t>
                      </a:r>
                      <a:r>
                        <a:rPr lang="en-GB" sz="1600" dirty="0">
                          <a:effectLst/>
                          <a:latin typeface="Calibri" panose="020F0502020204030204" pitchFamily="34" charset="0"/>
                          <a:ea typeface="Calibri" panose="020F0502020204030204" pitchFamily="34" charset="0"/>
                          <a:cs typeface="Times New Roman" panose="02020603050405020304" pitchFamily="18" charset="0"/>
                          <a:hlinkClick r:id="rId3"/>
                        </a:rPr>
                        <a:t>Trip</a:t>
                      </a:r>
                      <a:r>
                        <a:rPr lang="en-GB" sz="1600" dirty="0">
                          <a:effectLst/>
                          <a:latin typeface="Calibri" panose="020F0502020204030204" pitchFamily="34" charset="0"/>
                          <a:ea typeface="Calibri" panose="020F0502020204030204" pitchFamily="34" charset="0"/>
                          <a:cs typeface="Times New Roman" panose="02020603050405020304" pitchFamily="18" charset="0"/>
                        </a:rPr>
                        <a:t>, </a:t>
                      </a:r>
                      <a:r>
                        <a:rPr lang="en-GB" sz="1600" dirty="0">
                          <a:effectLst/>
                          <a:latin typeface="Calibri" panose="020F0502020204030204" pitchFamily="34" charset="0"/>
                          <a:ea typeface="Calibri" panose="020F0502020204030204" pitchFamily="34" charset="0"/>
                          <a:cs typeface="Times New Roman" panose="02020603050405020304" pitchFamily="18" charset="0"/>
                          <a:hlinkClick r:id="rId7"/>
                        </a:rPr>
                        <a:t>Cochrane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50162316"/>
                  </a:ext>
                </a:extLst>
              </a:tr>
              <a:tr h="604508">
                <a:tc>
                  <a:txBody>
                    <a:bodyPr/>
                    <a:lstStyle/>
                    <a:p>
                      <a:r>
                        <a:rPr lang="en-GB" sz="1600" dirty="0">
                          <a:effectLst/>
                          <a:latin typeface="Calibri" panose="020F0502020204030204" pitchFamily="34" charset="0"/>
                          <a:ea typeface="Calibri" panose="020F0502020204030204" pitchFamily="34" charset="0"/>
                          <a:cs typeface="Times New Roman" panose="02020603050405020304" pitchFamily="18" charset="0"/>
                        </a:rPr>
                        <a:t>An academic essay comparing different articles on a subject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1600" dirty="0">
                          <a:effectLst/>
                          <a:latin typeface="Calibri" panose="020F0502020204030204" pitchFamily="34" charset="0"/>
                          <a:ea typeface="Calibri" panose="020F0502020204030204" pitchFamily="34" charset="0"/>
                          <a:cs typeface="Times New Roman" panose="02020603050405020304" pitchFamily="18" charset="0"/>
                          <a:hlinkClick r:id="rId6"/>
                        </a:rPr>
                        <a:t>Bibliographic databases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0370073"/>
                  </a:ext>
                </a:extLst>
              </a:tr>
              <a:tr h="602166">
                <a:tc>
                  <a:txBody>
                    <a:bodyPr/>
                    <a:lstStyle/>
                    <a:p>
                      <a:r>
                        <a:rPr lang="en-GB" sz="1600" dirty="0">
                          <a:effectLst/>
                          <a:latin typeface="Calibri" panose="020F0502020204030204" pitchFamily="34" charset="0"/>
                          <a:ea typeface="Calibri" panose="020F0502020204030204" pitchFamily="34" charset="0"/>
                          <a:cs typeface="Times New Roman" panose="02020603050405020304" pitchFamily="18" charset="0"/>
                        </a:rPr>
                        <a:t>Creating a guideline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1600" dirty="0">
                          <a:effectLst/>
                          <a:latin typeface="Calibri" panose="020F0502020204030204" pitchFamily="34" charset="0"/>
                          <a:ea typeface="Calibri" panose="020F0502020204030204" pitchFamily="34" charset="0"/>
                          <a:cs typeface="Times New Roman" panose="02020603050405020304" pitchFamily="18" charset="0"/>
                          <a:hlinkClick r:id="rId3"/>
                        </a:rPr>
                        <a:t>Trip</a:t>
                      </a:r>
                      <a:r>
                        <a:rPr lang="en-GB" sz="1600" dirty="0">
                          <a:effectLst/>
                          <a:latin typeface="Calibri" panose="020F0502020204030204" pitchFamily="34" charset="0"/>
                          <a:ea typeface="Calibri" panose="020F0502020204030204" pitchFamily="34" charset="0"/>
                          <a:cs typeface="Times New Roman" panose="02020603050405020304" pitchFamily="18" charset="0"/>
                        </a:rPr>
                        <a:t>, </a:t>
                      </a:r>
                      <a:r>
                        <a:rPr lang="en-GB" sz="1600" dirty="0">
                          <a:effectLst/>
                          <a:latin typeface="Calibri" panose="020F0502020204030204" pitchFamily="34" charset="0"/>
                          <a:ea typeface="Calibri" panose="020F0502020204030204" pitchFamily="34" charset="0"/>
                          <a:cs typeface="Times New Roman" panose="02020603050405020304" pitchFamily="18" charset="0"/>
                          <a:hlinkClick r:id="rId7"/>
                        </a:rPr>
                        <a:t>Cochrane</a:t>
                      </a:r>
                      <a:r>
                        <a:rPr lang="en-GB" sz="1600" dirty="0">
                          <a:effectLst/>
                          <a:latin typeface="Calibri" panose="020F0502020204030204" pitchFamily="34" charset="0"/>
                          <a:ea typeface="Calibri" panose="020F0502020204030204" pitchFamily="34" charset="0"/>
                          <a:cs typeface="Times New Roman" panose="02020603050405020304" pitchFamily="18" charset="0"/>
                        </a:rPr>
                        <a:t>, </a:t>
                      </a:r>
                      <a:r>
                        <a:rPr lang="en-GB" sz="1600" dirty="0">
                          <a:effectLst/>
                          <a:latin typeface="Calibri" panose="020F0502020204030204" pitchFamily="34" charset="0"/>
                          <a:ea typeface="Calibri" panose="020F0502020204030204" pitchFamily="34" charset="0"/>
                          <a:cs typeface="Times New Roman" panose="02020603050405020304" pitchFamily="18" charset="0"/>
                          <a:hlinkClick r:id="rId6"/>
                        </a:rPr>
                        <a:t>bibliographic databases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49245483"/>
                  </a:ext>
                </a:extLst>
              </a:tr>
              <a:tr h="740348">
                <a:tc>
                  <a:txBody>
                    <a:bodyPr/>
                    <a:lstStyle/>
                    <a:p>
                      <a:r>
                        <a:rPr lang="en-GB" sz="1600" dirty="0">
                          <a:effectLst/>
                          <a:latin typeface="Calibri" panose="020F0502020204030204" pitchFamily="34" charset="0"/>
                          <a:ea typeface="Calibri" panose="020F0502020204030204" pitchFamily="34" charset="0"/>
                          <a:cs typeface="Times New Roman" panose="02020603050405020304" pitchFamily="18" charset="0"/>
                        </a:rPr>
                        <a:t>New research article for discussion at a team meeting / journal club</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1600" dirty="0">
                          <a:effectLst/>
                          <a:latin typeface="Calibri" panose="020F0502020204030204" pitchFamily="34" charset="0"/>
                          <a:ea typeface="Calibri" panose="020F0502020204030204" pitchFamily="34" charset="0"/>
                          <a:cs typeface="Times New Roman" panose="02020603050405020304" pitchFamily="18" charset="0"/>
                          <a:hlinkClick r:id="rId8"/>
                        </a:rPr>
                        <a:t>Library hub</a:t>
                      </a:r>
                      <a:r>
                        <a:rPr lang="en-GB" sz="1600" dirty="0">
                          <a:effectLst/>
                          <a:latin typeface="Calibri" panose="020F0502020204030204" pitchFamily="34" charset="0"/>
                          <a:ea typeface="Calibri" panose="020F0502020204030204" pitchFamily="34" charset="0"/>
                          <a:cs typeface="Times New Roman" panose="02020603050405020304" pitchFamily="18" charset="0"/>
                        </a:rPr>
                        <a:t>, </a:t>
                      </a:r>
                      <a:r>
                        <a:rPr lang="en-GB" sz="1600" dirty="0">
                          <a:effectLst/>
                          <a:latin typeface="Calibri" panose="020F0502020204030204" pitchFamily="34" charset="0"/>
                          <a:ea typeface="Calibri" panose="020F0502020204030204" pitchFamily="34" charset="0"/>
                          <a:cs typeface="Times New Roman" panose="02020603050405020304" pitchFamily="18" charset="0"/>
                          <a:hlinkClick r:id="rId6"/>
                        </a:rPr>
                        <a:t>bibliographic databases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59562496"/>
                  </a:ext>
                </a:extLst>
              </a:tr>
              <a:tr h="794008">
                <a:tc>
                  <a:txBody>
                    <a:bodyPr/>
                    <a:lstStyle/>
                    <a:p>
                      <a:r>
                        <a:rPr lang="en-GB" sz="1600" dirty="0">
                          <a:effectLst/>
                          <a:latin typeface="Calibri" panose="020F0502020204030204" pitchFamily="34" charset="0"/>
                          <a:ea typeface="Calibri" panose="020F0502020204030204" pitchFamily="34" charset="0"/>
                          <a:cs typeface="Times New Roman" panose="02020603050405020304" pitchFamily="18" charset="0"/>
                        </a:rPr>
                        <a:t>Systematic review</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1600" dirty="0">
                          <a:effectLst/>
                          <a:latin typeface="Calibri" panose="020F0502020204030204" pitchFamily="34" charset="0"/>
                          <a:ea typeface="Calibri" panose="020F0502020204030204" pitchFamily="34" charset="0"/>
                          <a:cs typeface="Times New Roman" panose="02020603050405020304" pitchFamily="18" charset="0"/>
                          <a:hlinkClick r:id="rId6"/>
                        </a:rPr>
                        <a:t>Bibliographic databases</a:t>
                      </a:r>
                      <a:r>
                        <a:rPr lang="en-GB" sz="1600" dirty="0">
                          <a:effectLst/>
                          <a:latin typeface="Calibri" panose="020F0502020204030204" pitchFamily="34" charset="0"/>
                          <a:ea typeface="Calibri" panose="020F0502020204030204" pitchFamily="34" charset="0"/>
                          <a:cs typeface="Times New Roman" panose="02020603050405020304" pitchFamily="18" charset="0"/>
                        </a:rPr>
                        <a:t>, </a:t>
                      </a:r>
                      <a:r>
                        <a:rPr lang="en-GB" sz="1600" dirty="0">
                          <a:effectLst/>
                          <a:latin typeface="Calibri" panose="020F0502020204030204" pitchFamily="34" charset="0"/>
                          <a:ea typeface="Calibri" panose="020F0502020204030204" pitchFamily="34" charset="0"/>
                          <a:cs typeface="Times New Roman" panose="02020603050405020304" pitchFamily="18" charset="0"/>
                          <a:hlinkClick r:id="rId7"/>
                        </a:rPr>
                        <a:t>Cochrane</a:t>
                      </a:r>
                      <a:r>
                        <a:rPr lang="en-GB" sz="1600" dirty="0">
                          <a:effectLst/>
                          <a:latin typeface="Calibri" panose="020F0502020204030204" pitchFamily="34" charset="0"/>
                          <a:ea typeface="Calibri" panose="020F0502020204030204" pitchFamily="34" charset="0"/>
                          <a:cs typeface="Times New Roman" panose="02020603050405020304" pitchFamily="18" charset="0"/>
                        </a:rPr>
                        <a:t>, trial registers, relevant national bodies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90533337"/>
                  </a:ext>
                </a:extLst>
              </a:tr>
            </a:tbl>
          </a:graphicData>
        </a:graphic>
      </p:graphicFrame>
      <p:pic>
        <p:nvPicPr>
          <p:cNvPr id="6" name="Picture 5">
            <a:extLst>
              <a:ext uri="{FF2B5EF4-FFF2-40B4-BE49-F238E27FC236}">
                <a16:creationId xmlns:a16="http://schemas.microsoft.com/office/drawing/2014/main" id="{878AFC9F-FA17-4344-BCF3-B1DDF66FA3E4}"/>
              </a:ext>
            </a:extLst>
          </p:cNvPr>
          <p:cNvPicPr>
            <a:picLocks noChangeAspect="1"/>
          </p:cNvPicPr>
          <p:nvPr/>
        </p:nvPicPr>
        <p:blipFill>
          <a:blip r:embed="rId9"/>
          <a:stretch>
            <a:fillRect/>
          </a:stretch>
        </p:blipFill>
        <p:spPr>
          <a:xfrm>
            <a:off x="7233363" y="1645858"/>
            <a:ext cx="4676139" cy="4814079"/>
          </a:xfrm>
          <a:prstGeom prst="rect">
            <a:avLst/>
          </a:prstGeom>
        </p:spPr>
      </p:pic>
      <p:sp>
        <p:nvSpPr>
          <p:cNvPr id="7" name="TextBox 6">
            <a:extLst>
              <a:ext uri="{FF2B5EF4-FFF2-40B4-BE49-F238E27FC236}">
                <a16:creationId xmlns:a16="http://schemas.microsoft.com/office/drawing/2014/main" id="{1F58EC76-A60D-477F-88BF-8AFB1CB718BA}"/>
              </a:ext>
            </a:extLst>
          </p:cNvPr>
          <p:cNvSpPr txBox="1"/>
          <p:nvPr/>
        </p:nvSpPr>
        <p:spPr>
          <a:xfrm>
            <a:off x="4197442" y="5808749"/>
            <a:ext cx="2687445" cy="369332"/>
          </a:xfrm>
          <a:prstGeom prst="rect">
            <a:avLst/>
          </a:prstGeom>
          <a:noFill/>
        </p:spPr>
        <p:txBody>
          <a:bodyPr wrap="square" rtlCol="0">
            <a:spAutoFit/>
          </a:bodyPr>
          <a:lstStyle/>
          <a:p>
            <a:r>
              <a:rPr lang="en-GB" dirty="0"/>
              <a:t>Bibliographic databases</a:t>
            </a:r>
          </a:p>
        </p:txBody>
      </p:sp>
      <p:sp>
        <p:nvSpPr>
          <p:cNvPr id="8" name="TextBox 7">
            <a:extLst>
              <a:ext uri="{FF2B5EF4-FFF2-40B4-BE49-F238E27FC236}">
                <a16:creationId xmlns:a16="http://schemas.microsoft.com/office/drawing/2014/main" id="{817AFF3D-45AF-4977-BFD9-27D8085FAD01}"/>
              </a:ext>
            </a:extLst>
          </p:cNvPr>
          <p:cNvSpPr txBox="1"/>
          <p:nvPr/>
        </p:nvSpPr>
        <p:spPr>
          <a:xfrm>
            <a:off x="6593159" y="4104146"/>
            <a:ext cx="1393902" cy="369332"/>
          </a:xfrm>
          <a:prstGeom prst="rect">
            <a:avLst/>
          </a:prstGeom>
          <a:noFill/>
        </p:spPr>
        <p:txBody>
          <a:bodyPr wrap="square" rtlCol="0">
            <a:spAutoFit/>
          </a:bodyPr>
          <a:lstStyle/>
          <a:p>
            <a:r>
              <a:rPr lang="en-GB" dirty="0"/>
              <a:t>Cochrane </a:t>
            </a:r>
          </a:p>
        </p:txBody>
      </p:sp>
      <p:sp>
        <p:nvSpPr>
          <p:cNvPr id="9" name="TextBox 8">
            <a:extLst>
              <a:ext uri="{FF2B5EF4-FFF2-40B4-BE49-F238E27FC236}">
                <a16:creationId xmlns:a16="http://schemas.microsoft.com/office/drawing/2014/main" id="{B23CC851-D9F4-43FF-B291-53F71BE78CC5}"/>
              </a:ext>
            </a:extLst>
          </p:cNvPr>
          <p:cNvSpPr txBox="1"/>
          <p:nvPr/>
        </p:nvSpPr>
        <p:spPr>
          <a:xfrm>
            <a:off x="6593159" y="2505670"/>
            <a:ext cx="2007220" cy="1200329"/>
          </a:xfrm>
          <a:prstGeom prst="rect">
            <a:avLst/>
          </a:prstGeom>
          <a:noFill/>
        </p:spPr>
        <p:txBody>
          <a:bodyPr wrap="square" rtlCol="0">
            <a:spAutoFit/>
          </a:bodyPr>
          <a:lstStyle/>
          <a:p>
            <a:r>
              <a:rPr lang="en-GB" dirty="0"/>
              <a:t>BMJ Best Practice, Clinical Knowledge Summaries (CKS), </a:t>
            </a:r>
            <a:r>
              <a:rPr lang="en-GB" dirty="0" err="1"/>
              <a:t>DynaMed</a:t>
            </a:r>
            <a:endParaRPr lang="en-GB" dirty="0"/>
          </a:p>
        </p:txBody>
      </p:sp>
      <p:sp>
        <p:nvSpPr>
          <p:cNvPr id="10" name="TextBox 9">
            <a:extLst>
              <a:ext uri="{FF2B5EF4-FFF2-40B4-BE49-F238E27FC236}">
                <a16:creationId xmlns:a16="http://schemas.microsoft.com/office/drawing/2014/main" id="{2D768BC5-90DB-4A65-B0B8-03989EBE4DCD}"/>
              </a:ext>
            </a:extLst>
          </p:cNvPr>
          <p:cNvSpPr txBox="1"/>
          <p:nvPr/>
        </p:nvSpPr>
        <p:spPr>
          <a:xfrm>
            <a:off x="11426283" y="3603216"/>
            <a:ext cx="1226634" cy="369332"/>
          </a:xfrm>
          <a:prstGeom prst="rect">
            <a:avLst/>
          </a:prstGeom>
          <a:noFill/>
        </p:spPr>
        <p:txBody>
          <a:bodyPr wrap="square" rtlCol="0">
            <a:spAutoFit/>
          </a:bodyPr>
          <a:lstStyle/>
          <a:p>
            <a:r>
              <a:rPr lang="en-GB" dirty="0"/>
              <a:t>Trip</a:t>
            </a:r>
          </a:p>
        </p:txBody>
      </p:sp>
      <p:sp>
        <p:nvSpPr>
          <p:cNvPr id="11" name="Right Brace 10">
            <a:extLst>
              <a:ext uri="{FF2B5EF4-FFF2-40B4-BE49-F238E27FC236}">
                <a16:creationId xmlns:a16="http://schemas.microsoft.com/office/drawing/2014/main" id="{5797C387-ED92-43A0-A9AC-390C7C8863BF}"/>
              </a:ext>
            </a:extLst>
          </p:cNvPr>
          <p:cNvSpPr/>
          <p:nvPr/>
        </p:nvSpPr>
        <p:spPr>
          <a:xfrm rot="9213436" flipH="1" flipV="1">
            <a:off x="11083101" y="2701053"/>
            <a:ext cx="605977" cy="3171822"/>
          </a:xfrm>
          <a:prstGeom prst="rightBrace">
            <a:avLst>
              <a:gd name="adj1" fmla="val 0"/>
              <a:gd name="adj2" fmla="val 50000"/>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GB"/>
          </a:p>
        </p:txBody>
      </p:sp>
      <p:cxnSp>
        <p:nvCxnSpPr>
          <p:cNvPr id="13" name="Straight Connector 12">
            <a:extLst>
              <a:ext uri="{FF2B5EF4-FFF2-40B4-BE49-F238E27FC236}">
                <a16:creationId xmlns:a16="http://schemas.microsoft.com/office/drawing/2014/main" id="{87E1AA92-85A2-4AA3-B308-845DF60CE6AD}"/>
              </a:ext>
            </a:extLst>
          </p:cNvPr>
          <p:cNvCxnSpPr>
            <a:cxnSpLocks/>
          </p:cNvCxnSpPr>
          <p:nvPr/>
        </p:nvCxnSpPr>
        <p:spPr>
          <a:xfrm flipH="1">
            <a:off x="8405233" y="3122341"/>
            <a:ext cx="504591" cy="0"/>
          </a:xfrm>
          <a:prstGeom prst="line">
            <a:avLst/>
          </a:prstGeom>
        </p:spPr>
        <p:style>
          <a:lnRef idx="3">
            <a:schemeClr val="dk1"/>
          </a:lnRef>
          <a:fillRef idx="0">
            <a:schemeClr val="dk1"/>
          </a:fillRef>
          <a:effectRef idx="2">
            <a:schemeClr val="dk1"/>
          </a:effectRef>
          <a:fontRef idx="minor">
            <a:schemeClr val="tx1"/>
          </a:fontRef>
        </p:style>
      </p:cxnSp>
      <p:cxnSp>
        <p:nvCxnSpPr>
          <p:cNvPr id="14" name="Straight Connector 13">
            <a:extLst>
              <a:ext uri="{FF2B5EF4-FFF2-40B4-BE49-F238E27FC236}">
                <a16:creationId xmlns:a16="http://schemas.microsoft.com/office/drawing/2014/main" id="{66D5C5A8-8AAA-4BA3-918F-306BD01C77D6}"/>
              </a:ext>
            </a:extLst>
          </p:cNvPr>
          <p:cNvCxnSpPr>
            <a:cxnSpLocks/>
          </p:cNvCxnSpPr>
          <p:nvPr/>
        </p:nvCxnSpPr>
        <p:spPr>
          <a:xfrm flipH="1" flipV="1">
            <a:off x="7704416" y="4408410"/>
            <a:ext cx="502882" cy="208195"/>
          </a:xfrm>
          <a:prstGeom prst="line">
            <a:avLst/>
          </a:prstGeom>
        </p:spPr>
        <p:style>
          <a:lnRef idx="3">
            <a:schemeClr val="dk1"/>
          </a:lnRef>
          <a:fillRef idx="0">
            <a:schemeClr val="dk1"/>
          </a:fillRef>
          <a:effectRef idx="2">
            <a:schemeClr val="dk1"/>
          </a:effectRef>
          <a:fontRef idx="minor">
            <a:schemeClr val="tx1"/>
          </a:fontRef>
        </p:style>
      </p:cxnSp>
      <p:cxnSp>
        <p:nvCxnSpPr>
          <p:cNvPr id="16" name="Straight Connector 15">
            <a:extLst>
              <a:ext uri="{FF2B5EF4-FFF2-40B4-BE49-F238E27FC236}">
                <a16:creationId xmlns:a16="http://schemas.microsoft.com/office/drawing/2014/main" id="{669263B8-7BF8-436A-BCDF-7F43C4DE1054}"/>
              </a:ext>
            </a:extLst>
          </p:cNvPr>
          <p:cNvCxnSpPr>
            <a:cxnSpLocks/>
          </p:cNvCxnSpPr>
          <p:nvPr/>
        </p:nvCxnSpPr>
        <p:spPr>
          <a:xfrm flipH="1">
            <a:off x="6593159" y="5993415"/>
            <a:ext cx="878158" cy="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692395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38A8946-EEC3-41D5-BCBA-FFCDDF8EB418}"/>
              </a:ext>
            </a:extLst>
          </p:cNvPr>
          <p:cNvSpPr txBox="1"/>
          <p:nvPr/>
        </p:nvSpPr>
        <p:spPr>
          <a:xfrm>
            <a:off x="1061224" y="2152185"/>
            <a:ext cx="10069551" cy="2677656"/>
          </a:xfrm>
          <a:prstGeom prst="rect">
            <a:avLst/>
          </a:prstGeom>
          <a:noFill/>
        </p:spPr>
        <p:txBody>
          <a:bodyPr wrap="square">
            <a:spAutoFit/>
          </a:bodyPr>
          <a:lstStyle/>
          <a:p>
            <a:r>
              <a:rPr lang="en-GB" sz="2400" b="1" i="0" u="none" strike="noStrike" dirty="0">
                <a:solidFill>
                  <a:srgbClr val="1982D1"/>
                </a:solidFill>
                <a:effectLst/>
                <a:hlinkClick r:id="rId2"/>
              </a:rPr>
              <a:t>CINAHL </a:t>
            </a:r>
            <a:r>
              <a:rPr lang="en-GB" sz="2400" b="0" i="0" dirty="0">
                <a:solidFill>
                  <a:srgbClr val="373737"/>
                </a:solidFill>
                <a:effectLst/>
              </a:rPr>
              <a:t>(via </a:t>
            </a:r>
            <a:r>
              <a:rPr lang="en-GB" sz="2400" b="0" i="0" dirty="0" err="1">
                <a:solidFill>
                  <a:srgbClr val="373737"/>
                </a:solidFill>
                <a:effectLst/>
              </a:rPr>
              <a:t>Ebsco</a:t>
            </a:r>
            <a:r>
              <a:rPr lang="en-GB" sz="2400" b="0" i="0" dirty="0">
                <a:solidFill>
                  <a:srgbClr val="373737"/>
                </a:solidFill>
                <a:effectLst/>
              </a:rPr>
              <a:t>)– nursing and allied health</a:t>
            </a:r>
            <a:br>
              <a:rPr lang="en-GB" sz="2400" dirty="0"/>
            </a:br>
            <a:r>
              <a:rPr lang="en-GB" sz="2400" b="1" i="0" u="none" strike="noStrike" dirty="0">
                <a:solidFill>
                  <a:srgbClr val="1982D1"/>
                </a:solidFill>
                <a:effectLst/>
                <a:hlinkClick r:id="rId3"/>
              </a:rPr>
              <a:t>Embase </a:t>
            </a:r>
            <a:r>
              <a:rPr lang="en-GB" sz="2400" b="0" i="0" dirty="0">
                <a:solidFill>
                  <a:srgbClr val="373737"/>
                </a:solidFill>
                <a:effectLst/>
              </a:rPr>
              <a:t>(via Ovid) – biomedical and pharmaceutical literature</a:t>
            </a:r>
            <a:br>
              <a:rPr lang="en-GB" sz="2400" dirty="0"/>
            </a:br>
            <a:r>
              <a:rPr lang="en-GB" sz="2400" b="1" i="0" u="none" strike="noStrike" dirty="0" err="1">
                <a:solidFill>
                  <a:srgbClr val="1982D1"/>
                </a:solidFill>
                <a:effectLst/>
                <a:hlinkClick r:id="rId4"/>
              </a:rPr>
              <a:t>Emcare</a:t>
            </a:r>
            <a:r>
              <a:rPr lang="en-GB" sz="2400" b="1" i="0" u="none" strike="noStrike" dirty="0">
                <a:solidFill>
                  <a:srgbClr val="1982D1"/>
                </a:solidFill>
                <a:effectLst/>
                <a:hlinkClick r:id="rId4"/>
              </a:rPr>
              <a:t> </a:t>
            </a:r>
            <a:r>
              <a:rPr lang="en-GB" sz="2400" b="0" i="0" dirty="0">
                <a:solidFill>
                  <a:srgbClr val="373737"/>
                </a:solidFill>
                <a:effectLst/>
              </a:rPr>
              <a:t>(via Ovid) – nursing and allied health</a:t>
            </a:r>
            <a:br>
              <a:rPr lang="en-GB" sz="2400" dirty="0"/>
            </a:br>
            <a:r>
              <a:rPr lang="en-GB" sz="2400" b="1" i="0" u="none" strike="noStrike" dirty="0">
                <a:solidFill>
                  <a:srgbClr val="1982D1"/>
                </a:solidFill>
                <a:effectLst/>
                <a:hlinkClick r:id="rId5"/>
              </a:rPr>
              <a:t>HMIC</a:t>
            </a:r>
            <a:r>
              <a:rPr lang="en-GB" sz="2400" b="1" i="0" dirty="0">
                <a:solidFill>
                  <a:srgbClr val="373737"/>
                </a:solidFill>
                <a:effectLst/>
              </a:rPr>
              <a:t> </a:t>
            </a:r>
            <a:r>
              <a:rPr lang="en-GB" sz="2400" b="0" i="0" dirty="0">
                <a:solidFill>
                  <a:srgbClr val="373737"/>
                </a:solidFill>
                <a:effectLst/>
              </a:rPr>
              <a:t>(via Ovid) – healthcare management</a:t>
            </a:r>
            <a:br>
              <a:rPr lang="en-GB" sz="2400" dirty="0"/>
            </a:br>
            <a:r>
              <a:rPr lang="en-GB" sz="2400" b="1" i="0" dirty="0">
                <a:solidFill>
                  <a:srgbClr val="373737"/>
                </a:solidFill>
                <a:effectLst/>
              </a:rPr>
              <a:t>Medline </a:t>
            </a:r>
            <a:r>
              <a:rPr lang="en-GB" sz="2400" b="0" i="0" dirty="0">
                <a:solidFill>
                  <a:srgbClr val="373737"/>
                </a:solidFill>
                <a:effectLst/>
              </a:rPr>
              <a:t>(</a:t>
            </a:r>
            <a:r>
              <a:rPr lang="en-GB" sz="2400" b="1" i="0" u="none" strike="noStrike" dirty="0">
                <a:solidFill>
                  <a:srgbClr val="1982D1"/>
                </a:solidFill>
                <a:effectLst/>
                <a:hlinkClick r:id="rId6"/>
              </a:rPr>
              <a:t>via Ovid</a:t>
            </a:r>
            <a:r>
              <a:rPr lang="en-GB" sz="2400" b="0" i="0" u="none" strike="noStrike" dirty="0">
                <a:solidFill>
                  <a:srgbClr val="1982D1"/>
                </a:solidFill>
                <a:effectLst/>
                <a:hlinkClick r:id="rId6"/>
              </a:rPr>
              <a:t> </a:t>
            </a:r>
            <a:r>
              <a:rPr lang="en-GB" sz="2400" b="0" i="0" dirty="0">
                <a:solidFill>
                  <a:srgbClr val="373737"/>
                </a:solidFill>
                <a:effectLst/>
              </a:rPr>
              <a:t>or </a:t>
            </a:r>
            <a:r>
              <a:rPr lang="en-GB" sz="2400" b="1" i="0" u="none" strike="noStrike" dirty="0">
                <a:solidFill>
                  <a:srgbClr val="1982D1"/>
                </a:solidFill>
                <a:effectLst/>
                <a:hlinkClick r:id="rId7"/>
              </a:rPr>
              <a:t>via EBSCO</a:t>
            </a:r>
            <a:r>
              <a:rPr lang="en-GB" sz="2400" b="0" i="0" dirty="0">
                <a:solidFill>
                  <a:srgbClr val="373737"/>
                </a:solidFill>
                <a:effectLst/>
              </a:rPr>
              <a:t>)- biomedical, life sciences, allied health and pre-clinical </a:t>
            </a:r>
            <a:r>
              <a:rPr lang="en-GB" sz="2400" b="0" i="0">
                <a:solidFill>
                  <a:srgbClr val="373737"/>
                </a:solidFill>
                <a:effectLst/>
              </a:rPr>
              <a:t>sciences literature</a:t>
            </a:r>
            <a:br>
              <a:rPr lang="en-GB" sz="2400" dirty="0"/>
            </a:br>
            <a:r>
              <a:rPr lang="en-GB" sz="2400" b="1" i="0" u="none" strike="noStrike" dirty="0">
                <a:solidFill>
                  <a:srgbClr val="1982D1"/>
                </a:solidFill>
                <a:effectLst/>
                <a:hlinkClick r:id="rId8"/>
              </a:rPr>
              <a:t>Social Policy and Practice</a:t>
            </a:r>
            <a:r>
              <a:rPr lang="en-GB" sz="2400" b="0" i="0" dirty="0">
                <a:solidFill>
                  <a:srgbClr val="373737"/>
                </a:solidFill>
                <a:effectLst/>
              </a:rPr>
              <a:t> (via Ovid)- health and social care</a:t>
            </a:r>
            <a:endParaRPr lang="en-GB" sz="2400" dirty="0"/>
          </a:p>
        </p:txBody>
      </p:sp>
      <p:sp>
        <p:nvSpPr>
          <p:cNvPr id="2" name="TextBox 1">
            <a:extLst>
              <a:ext uri="{FF2B5EF4-FFF2-40B4-BE49-F238E27FC236}">
                <a16:creationId xmlns:a16="http://schemas.microsoft.com/office/drawing/2014/main" id="{113C7408-9021-4583-8A94-DAC1E11690F8}"/>
              </a:ext>
            </a:extLst>
          </p:cNvPr>
          <p:cNvSpPr txBox="1"/>
          <p:nvPr/>
        </p:nvSpPr>
        <p:spPr>
          <a:xfrm>
            <a:off x="2167054" y="657922"/>
            <a:ext cx="7857892" cy="769441"/>
          </a:xfrm>
          <a:prstGeom prst="rect">
            <a:avLst/>
          </a:prstGeom>
          <a:noFill/>
        </p:spPr>
        <p:txBody>
          <a:bodyPr wrap="square" rtlCol="0">
            <a:spAutoFit/>
          </a:bodyPr>
          <a:lstStyle/>
          <a:p>
            <a:pPr algn="ctr"/>
            <a:r>
              <a:rPr lang="en-GB" sz="4400" dirty="0">
                <a:latin typeface="+mj-lt"/>
              </a:rPr>
              <a:t>Databases</a:t>
            </a:r>
          </a:p>
        </p:txBody>
      </p:sp>
    </p:spTree>
    <p:extLst>
      <p:ext uri="{BB962C8B-B14F-4D97-AF65-F5344CB8AC3E}">
        <p14:creationId xmlns:p14="http://schemas.microsoft.com/office/powerpoint/2010/main" val="1482765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FE48-0FD6-4E51-9DEB-DBAB34187577}"/>
              </a:ext>
            </a:extLst>
          </p:cNvPr>
          <p:cNvSpPr>
            <a:spLocks noGrp="1"/>
          </p:cNvSpPr>
          <p:nvPr>
            <p:ph type="ctrTitle"/>
          </p:nvPr>
        </p:nvSpPr>
        <p:spPr/>
        <p:txBody>
          <a:bodyPr/>
          <a:lstStyle/>
          <a:p>
            <a:r>
              <a:rPr lang="en-GB" dirty="0"/>
              <a:t>Searching the bibliographic databases</a:t>
            </a:r>
          </a:p>
        </p:txBody>
      </p:sp>
    </p:spTree>
    <p:extLst>
      <p:ext uri="{BB962C8B-B14F-4D97-AF65-F5344CB8AC3E}">
        <p14:creationId xmlns:p14="http://schemas.microsoft.com/office/powerpoint/2010/main" val="21713513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1AD037A-E2B1-4576-8A2B-A1239B1D8B3A}"/>
              </a:ext>
            </a:extLst>
          </p:cNvPr>
          <p:cNvSpPr>
            <a:spLocks noGrp="1"/>
          </p:cNvSpPr>
          <p:nvPr>
            <p:ph type="title"/>
          </p:nvPr>
        </p:nvSpPr>
        <p:spPr/>
        <p:txBody>
          <a:bodyPr/>
          <a:lstStyle/>
          <a:p>
            <a:r>
              <a:rPr lang="en-GB" dirty="0"/>
              <a:t>Principles of searching</a:t>
            </a:r>
          </a:p>
        </p:txBody>
      </p:sp>
    </p:spTree>
    <p:extLst>
      <p:ext uri="{BB962C8B-B14F-4D97-AF65-F5344CB8AC3E}">
        <p14:creationId xmlns:p14="http://schemas.microsoft.com/office/powerpoint/2010/main" val="3943868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02DB471-D043-48AB-9CD8-39064FC1A1F7}"/>
              </a:ext>
            </a:extLst>
          </p:cNvPr>
          <p:cNvSpPr>
            <a:spLocks noGrp="1"/>
          </p:cNvSpPr>
          <p:nvPr>
            <p:ph type="title"/>
          </p:nvPr>
        </p:nvSpPr>
        <p:spPr/>
        <p:txBody>
          <a:bodyPr/>
          <a:lstStyle/>
          <a:p>
            <a:r>
              <a:rPr lang="en-GB" dirty="0"/>
              <a:t>What is a literature search?</a:t>
            </a:r>
          </a:p>
        </p:txBody>
      </p:sp>
      <p:sp>
        <p:nvSpPr>
          <p:cNvPr id="5" name="Content Placeholder 4">
            <a:extLst>
              <a:ext uri="{FF2B5EF4-FFF2-40B4-BE49-F238E27FC236}">
                <a16:creationId xmlns:a16="http://schemas.microsoft.com/office/drawing/2014/main" id="{45A4B76D-D55D-4C67-B34B-01C21575FC68}"/>
              </a:ext>
            </a:extLst>
          </p:cNvPr>
          <p:cNvSpPr>
            <a:spLocks noGrp="1"/>
          </p:cNvSpPr>
          <p:nvPr>
            <p:ph idx="1"/>
          </p:nvPr>
        </p:nvSpPr>
        <p:spPr/>
        <p:txBody>
          <a:bodyPr/>
          <a:lstStyle/>
          <a:p>
            <a:r>
              <a:rPr lang="en-GB" dirty="0"/>
              <a:t>An organised search to find information relevant to your question</a:t>
            </a:r>
          </a:p>
          <a:p>
            <a:r>
              <a:rPr lang="en-GB" dirty="0"/>
              <a:t>To do a good literature search you will need to:</a:t>
            </a:r>
          </a:p>
          <a:p>
            <a:pPr lvl="1"/>
            <a:r>
              <a:rPr lang="en-GB" dirty="0"/>
              <a:t>Define your question</a:t>
            </a:r>
          </a:p>
          <a:p>
            <a:pPr lvl="1"/>
            <a:r>
              <a:rPr lang="en-GB" dirty="0"/>
              <a:t>Decide where to look for information</a:t>
            </a:r>
          </a:p>
          <a:p>
            <a:pPr lvl="1"/>
            <a:r>
              <a:rPr lang="en-GB" dirty="0"/>
              <a:t>Develop a search strategy</a:t>
            </a:r>
          </a:p>
          <a:p>
            <a:pPr lvl="1"/>
            <a:r>
              <a:rPr lang="en-GB" dirty="0"/>
              <a:t>Apply your search strategy to your chosen resources</a:t>
            </a:r>
          </a:p>
          <a:p>
            <a:pPr lvl="1"/>
            <a:r>
              <a:rPr lang="en-GB" dirty="0"/>
              <a:t>Refine your strategy</a:t>
            </a:r>
          </a:p>
          <a:p>
            <a:pPr lvl="1"/>
            <a:r>
              <a:rPr lang="en-GB" dirty="0"/>
              <a:t>Save your results</a:t>
            </a:r>
          </a:p>
          <a:p>
            <a:pPr lvl="1"/>
            <a:r>
              <a:rPr lang="en-GB" dirty="0"/>
              <a:t>Document your search process</a:t>
            </a:r>
          </a:p>
          <a:p>
            <a:r>
              <a:rPr lang="en-GB" dirty="0"/>
              <a:t>Searching is a craft – it takes time to do it well!</a:t>
            </a:r>
          </a:p>
          <a:p>
            <a:pPr lvl="1"/>
            <a:endParaRPr lang="en-GB" dirty="0"/>
          </a:p>
        </p:txBody>
      </p:sp>
    </p:spTree>
    <p:extLst>
      <p:ext uri="{BB962C8B-B14F-4D97-AF65-F5344CB8AC3E}">
        <p14:creationId xmlns:p14="http://schemas.microsoft.com/office/powerpoint/2010/main" val="6822710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DA6B4D3-8918-4174-9775-4DF0CAFAE958}"/>
              </a:ext>
            </a:extLst>
          </p:cNvPr>
          <p:cNvSpPr>
            <a:spLocks noGrp="1"/>
          </p:cNvSpPr>
          <p:nvPr>
            <p:ph type="title"/>
          </p:nvPr>
        </p:nvSpPr>
        <p:spPr/>
        <p:txBody>
          <a:bodyPr/>
          <a:lstStyle/>
          <a:p>
            <a:r>
              <a:rPr lang="en-GB" dirty="0"/>
              <a:t>Defining your question</a:t>
            </a:r>
          </a:p>
        </p:txBody>
      </p:sp>
      <p:sp>
        <p:nvSpPr>
          <p:cNvPr id="5" name="Content Placeholder 4">
            <a:extLst>
              <a:ext uri="{FF2B5EF4-FFF2-40B4-BE49-F238E27FC236}">
                <a16:creationId xmlns:a16="http://schemas.microsoft.com/office/drawing/2014/main" id="{23D058DA-4434-4194-8B76-4D0DAC22B529}"/>
              </a:ext>
            </a:extLst>
          </p:cNvPr>
          <p:cNvSpPr>
            <a:spLocks noGrp="1"/>
          </p:cNvSpPr>
          <p:nvPr>
            <p:ph idx="1"/>
          </p:nvPr>
        </p:nvSpPr>
        <p:spPr/>
        <p:txBody>
          <a:bodyPr>
            <a:normAutofit/>
          </a:bodyPr>
          <a:lstStyle/>
          <a:p>
            <a:pPr marL="171450" indent="-171450">
              <a:buFont typeface="Arial" panose="020B0604020202020204" pitchFamily="34" charset="0"/>
              <a:buChar char="•"/>
            </a:pPr>
            <a:r>
              <a:rPr lang="en-GB" dirty="0"/>
              <a:t>Having a clearly defined question will help you to structure your search</a:t>
            </a:r>
          </a:p>
          <a:p>
            <a:pPr marL="171450" indent="-171450">
              <a:buFont typeface="Arial" panose="020B0604020202020204" pitchFamily="34" charset="0"/>
              <a:buChar char="•"/>
            </a:pPr>
            <a:r>
              <a:rPr lang="en-GB" dirty="0"/>
              <a:t>It will also make it easier to decide which of your search results you want to keep</a:t>
            </a:r>
          </a:p>
          <a:p>
            <a:pPr marL="171450" indent="-171450">
              <a:buFont typeface="Arial" panose="020B0604020202020204" pitchFamily="34" charset="0"/>
              <a:buChar char="•"/>
            </a:pPr>
            <a:r>
              <a:rPr lang="en-GB" dirty="0"/>
              <a:t>You can use a recognised model to help you define your question and identify searchable elements</a:t>
            </a:r>
          </a:p>
        </p:txBody>
      </p:sp>
    </p:spTree>
    <p:extLst>
      <p:ext uri="{BB962C8B-B14F-4D97-AF65-F5344CB8AC3E}">
        <p14:creationId xmlns:p14="http://schemas.microsoft.com/office/powerpoint/2010/main" val="27159212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09024-1B41-4E00-A9EE-DA988B62B521}"/>
              </a:ext>
            </a:extLst>
          </p:cNvPr>
          <p:cNvSpPr>
            <a:spLocks noGrp="1"/>
          </p:cNvSpPr>
          <p:nvPr>
            <p:ph type="title"/>
          </p:nvPr>
        </p:nvSpPr>
        <p:spPr/>
        <p:txBody>
          <a:bodyPr/>
          <a:lstStyle/>
          <a:p>
            <a:r>
              <a:rPr lang="en-GB" dirty="0"/>
              <a:t>Search models</a:t>
            </a:r>
          </a:p>
        </p:txBody>
      </p:sp>
      <p:sp>
        <p:nvSpPr>
          <p:cNvPr id="4" name="Text Placeholder 3">
            <a:extLst>
              <a:ext uri="{FF2B5EF4-FFF2-40B4-BE49-F238E27FC236}">
                <a16:creationId xmlns:a16="http://schemas.microsoft.com/office/drawing/2014/main" id="{80F15EE4-6FA5-4D15-AC9C-5F6A4CE6039E}"/>
              </a:ext>
            </a:extLst>
          </p:cNvPr>
          <p:cNvSpPr>
            <a:spLocks noGrp="1"/>
          </p:cNvSpPr>
          <p:nvPr>
            <p:ph type="body" idx="1"/>
          </p:nvPr>
        </p:nvSpPr>
        <p:spPr/>
        <p:txBody>
          <a:bodyPr/>
          <a:lstStyle/>
          <a:p>
            <a:r>
              <a:rPr lang="en-GB" dirty="0"/>
              <a:t>PICO</a:t>
            </a:r>
          </a:p>
        </p:txBody>
      </p:sp>
      <p:graphicFrame>
        <p:nvGraphicFramePr>
          <p:cNvPr id="8" name="Table 8">
            <a:extLst>
              <a:ext uri="{FF2B5EF4-FFF2-40B4-BE49-F238E27FC236}">
                <a16:creationId xmlns:a16="http://schemas.microsoft.com/office/drawing/2014/main" id="{58A04519-D669-45FD-8AE4-A9587CAD6723}"/>
              </a:ext>
            </a:extLst>
          </p:cNvPr>
          <p:cNvGraphicFramePr>
            <a:graphicFrameLocks noGrp="1"/>
          </p:cNvGraphicFramePr>
          <p:nvPr>
            <p:ph sz="half" idx="2"/>
            <p:extLst>
              <p:ext uri="{D42A27DB-BD31-4B8C-83A1-F6EECF244321}">
                <p14:modId xmlns:p14="http://schemas.microsoft.com/office/powerpoint/2010/main" val="1074464757"/>
              </p:ext>
            </p:extLst>
          </p:nvPr>
        </p:nvGraphicFramePr>
        <p:xfrm>
          <a:off x="839788" y="2505075"/>
          <a:ext cx="5157786" cy="2021840"/>
        </p:xfrm>
        <a:graphic>
          <a:graphicData uri="http://schemas.openxmlformats.org/drawingml/2006/table">
            <a:tbl>
              <a:tblPr firstRow="1" bandRow="1">
                <a:tableStyleId>{5940675A-B579-460E-94D1-54222C63F5DA}</a:tableStyleId>
              </a:tblPr>
              <a:tblGrid>
                <a:gridCol w="2052268">
                  <a:extLst>
                    <a:ext uri="{9D8B030D-6E8A-4147-A177-3AD203B41FA5}">
                      <a16:colId xmlns:a16="http://schemas.microsoft.com/office/drawing/2014/main" val="2693381487"/>
                    </a:ext>
                  </a:extLst>
                </a:gridCol>
                <a:gridCol w="3105518">
                  <a:extLst>
                    <a:ext uri="{9D8B030D-6E8A-4147-A177-3AD203B41FA5}">
                      <a16:colId xmlns:a16="http://schemas.microsoft.com/office/drawing/2014/main" val="2221120727"/>
                    </a:ext>
                  </a:extLst>
                </a:gridCol>
              </a:tblGrid>
              <a:tr h="370840">
                <a:tc>
                  <a:txBody>
                    <a:bodyPr/>
                    <a:lstStyle/>
                    <a:p>
                      <a:r>
                        <a:rPr lang="en-GB" dirty="0"/>
                        <a:t>Patient/population</a:t>
                      </a:r>
                    </a:p>
                  </a:txBody>
                  <a:tcPr>
                    <a:noFill/>
                  </a:tcPr>
                </a:tc>
                <a:tc>
                  <a:txBody>
                    <a:bodyPr/>
                    <a:lstStyle/>
                    <a:p>
                      <a:r>
                        <a:rPr lang="en-GB" dirty="0"/>
                        <a:t>People with gestational diabetes</a:t>
                      </a:r>
                    </a:p>
                  </a:txBody>
                  <a:tcPr>
                    <a:noFill/>
                  </a:tcPr>
                </a:tc>
                <a:extLst>
                  <a:ext uri="{0D108BD9-81ED-4DB2-BD59-A6C34878D82A}">
                    <a16:rowId xmlns:a16="http://schemas.microsoft.com/office/drawing/2014/main" val="2220819030"/>
                  </a:ext>
                </a:extLst>
              </a:tr>
              <a:tr h="370840">
                <a:tc>
                  <a:txBody>
                    <a:bodyPr/>
                    <a:lstStyle/>
                    <a:p>
                      <a:r>
                        <a:rPr lang="en-GB" dirty="0"/>
                        <a:t>Intervention</a:t>
                      </a:r>
                    </a:p>
                  </a:txBody>
                  <a:tcPr>
                    <a:noFill/>
                  </a:tcPr>
                </a:tc>
                <a:tc>
                  <a:txBody>
                    <a:bodyPr/>
                    <a:lstStyle/>
                    <a:p>
                      <a:r>
                        <a:rPr lang="en-GB" dirty="0"/>
                        <a:t>Diet and exercise</a:t>
                      </a:r>
                    </a:p>
                  </a:txBody>
                  <a:tcPr>
                    <a:noFill/>
                  </a:tcPr>
                </a:tc>
                <a:extLst>
                  <a:ext uri="{0D108BD9-81ED-4DB2-BD59-A6C34878D82A}">
                    <a16:rowId xmlns:a16="http://schemas.microsoft.com/office/drawing/2014/main" val="2730130454"/>
                  </a:ext>
                </a:extLst>
              </a:tr>
              <a:tr h="370840">
                <a:tc>
                  <a:txBody>
                    <a:bodyPr/>
                    <a:lstStyle/>
                    <a:p>
                      <a:r>
                        <a:rPr lang="en-GB" dirty="0"/>
                        <a:t>Comparison (optional)</a:t>
                      </a:r>
                    </a:p>
                  </a:txBody>
                  <a:tcPr>
                    <a:noFill/>
                  </a:tcPr>
                </a:tc>
                <a:tc>
                  <a:txBody>
                    <a:bodyPr/>
                    <a:lstStyle/>
                    <a:p>
                      <a:r>
                        <a:rPr lang="en-GB" dirty="0"/>
                        <a:t>Insulin</a:t>
                      </a:r>
                    </a:p>
                  </a:txBody>
                  <a:tcPr>
                    <a:noFill/>
                  </a:tcPr>
                </a:tc>
                <a:extLst>
                  <a:ext uri="{0D108BD9-81ED-4DB2-BD59-A6C34878D82A}">
                    <a16:rowId xmlns:a16="http://schemas.microsoft.com/office/drawing/2014/main" val="3039653858"/>
                  </a:ext>
                </a:extLst>
              </a:tr>
              <a:tr h="370840">
                <a:tc>
                  <a:txBody>
                    <a:bodyPr/>
                    <a:lstStyle/>
                    <a:p>
                      <a:r>
                        <a:rPr lang="en-GB" dirty="0"/>
                        <a:t>Outcome</a:t>
                      </a:r>
                    </a:p>
                  </a:txBody>
                  <a:tcPr>
                    <a:noFill/>
                  </a:tcPr>
                </a:tc>
                <a:tc>
                  <a:txBody>
                    <a:bodyPr/>
                    <a:lstStyle/>
                    <a:p>
                      <a:r>
                        <a:rPr lang="en-GB" dirty="0"/>
                        <a:t>Healthy pregnancy and birth</a:t>
                      </a:r>
                    </a:p>
                  </a:txBody>
                  <a:tcPr>
                    <a:noFill/>
                  </a:tcPr>
                </a:tc>
                <a:extLst>
                  <a:ext uri="{0D108BD9-81ED-4DB2-BD59-A6C34878D82A}">
                    <a16:rowId xmlns:a16="http://schemas.microsoft.com/office/drawing/2014/main" val="2391128147"/>
                  </a:ext>
                </a:extLst>
              </a:tr>
            </a:tbl>
          </a:graphicData>
        </a:graphic>
      </p:graphicFrame>
      <p:sp>
        <p:nvSpPr>
          <p:cNvPr id="6" name="Text Placeholder 5">
            <a:extLst>
              <a:ext uri="{FF2B5EF4-FFF2-40B4-BE49-F238E27FC236}">
                <a16:creationId xmlns:a16="http://schemas.microsoft.com/office/drawing/2014/main" id="{A5F3F704-1EF0-4CE5-A388-40EAE91B40EB}"/>
              </a:ext>
            </a:extLst>
          </p:cNvPr>
          <p:cNvSpPr>
            <a:spLocks noGrp="1"/>
          </p:cNvSpPr>
          <p:nvPr>
            <p:ph type="body" sz="quarter" idx="3"/>
          </p:nvPr>
        </p:nvSpPr>
        <p:spPr/>
        <p:txBody>
          <a:bodyPr/>
          <a:lstStyle/>
          <a:p>
            <a:r>
              <a:rPr lang="en-GB" dirty="0"/>
              <a:t>SPICE</a:t>
            </a:r>
          </a:p>
        </p:txBody>
      </p:sp>
      <p:graphicFrame>
        <p:nvGraphicFramePr>
          <p:cNvPr id="9" name="Table 9">
            <a:extLst>
              <a:ext uri="{FF2B5EF4-FFF2-40B4-BE49-F238E27FC236}">
                <a16:creationId xmlns:a16="http://schemas.microsoft.com/office/drawing/2014/main" id="{7158A17D-304A-4E15-8EC0-7B139E0FB799}"/>
              </a:ext>
            </a:extLst>
          </p:cNvPr>
          <p:cNvGraphicFramePr>
            <a:graphicFrameLocks noGrp="1"/>
          </p:cNvGraphicFramePr>
          <p:nvPr>
            <p:ph sz="quarter" idx="4"/>
            <p:extLst>
              <p:ext uri="{D42A27DB-BD31-4B8C-83A1-F6EECF244321}">
                <p14:modId xmlns:p14="http://schemas.microsoft.com/office/powerpoint/2010/main" val="2651809128"/>
              </p:ext>
            </p:extLst>
          </p:nvPr>
        </p:nvGraphicFramePr>
        <p:xfrm>
          <a:off x="6172200" y="2505075"/>
          <a:ext cx="5183188" cy="2661920"/>
        </p:xfrm>
        <a:graphic>
          <a:graphicData uri="http://schemas.openxmlformats.org/drawingml/2006/table">
            <a:tbl>
              <a:tblPr firstRow="1" bandRow="1">
                <a:tableStyleId>{5940675A-B579-460E-94D1-54222C63F5DA}</a:tableStyleId>
              </a:tblPr>
              <a:tblGrid>
                <a:gridCol w="1903164">
                  <a:extLst>
                    <a:ext uri="{9D8B030D-6E8A-4147-A177-3AD203B41FA5}">
                      <a16:colId xmlns:a16="http://schemas.microsoft.com/office/drawing/2014/main" val="2953635399"/>
                    </a:ext>
                  </a:extLst>
                </a:gridCol>
                <a:gridCol w="3280024">
                  <a:extLst>
                    <a:ext uri="{9D8B030D-6E8A-4147-A177-3AD203B41FA5}">
                      <a16:colId xmlns:a16="http://schemas.microsoft.com/office/drawing/2014/main" val="3978880231"/>
                    </a:ext>
                  </a:extLst>
                </a:gridCol>
              </a:tblGrid>
              <a:tr h="370840">
                <a:tc>
                  <a:txBody>
                    <a:bodyPr/>
                    <a:lstStyle/>
                    <a:p>
                      <a:r>
                        <a:rPr lang="en-GB" dirty="0"/>
                        <a:t>Setting</a:t>
                      </a:r>
                    </a:p>
                  </a:txBody>
                  <a:tcPr/>
                </a:tc>
                <a:tc>
                  <a:txBody>
                    <a:bodyPr/>
                    <a:lstStyle/>
                    <a:p>
                      <a:r>
                        <a:rPr lang="en-GB" dirty="0"/>
                        <a:t>In a lunch club for seniors</a:t>
                      </a:r>
                    </a:p>
                  </a:txBody>
                  <a:tcPr/>
                </a:tc>
                <a:extLst>
                  <a:ext uri="{0D108BD9-81ED-4DB2-BD59-A6C34878D82A}">
                    <a16:rowId xmlns:a16="http://schemas.microsoft.com/office/drawing/2014/main" val="3958369219"/>
                  </a:ext>
                </a:extLst>
              </a:tr>
              <a:tr h="370840">
                <a:tc>
                  <a:txBody>
                    <a:bodyPr/>
                    <a:lstStyle/>
                    <a:p>
                      <a:r>
                        <a:rPr lang="en-GB" dirty="0"/>
                        <a:t>Perspectives</a:t>
                      </a:r>
                    </a:p>
                  </a:txBody>
                  <a:tcPr/>
                </a:tc>
                <a:tc>
                  <a:txBody>
                    <a:bodyPr/>
                    <a:lstStyle/>
                    <a:p>
                      <a:r>
                        <a:rPr lang="en-GB" dirty="0"/>
                        <a:t>From the perspective of participants</a:t>
                      </a:r>
                    </a:p>
                  </a:txBody>
                  <a:tcPr/>
                </a:tc>
                <a:extLst>
                  <a:ext uri="{0D108BD9-81ED-4DB2-BD59-A6C34878D82A}">
                    <a16:rowId xmlns:a16="http://schemas.microsoft.com/office/drawing/2014/main" val="3883312830"/>
                  </a:ext>
                </a:extLst>
              </a:tr>
              <a:tr h="370840">
                <a:tc>
                  <a:txBody>
                    <a:bodyPr/>
                    <a:lstStyle/>
                    <a:p>
                      <a:r>
                        <a:rPr lang="en-GB" dirty="0"/>
                        <a:t>Intervention</a:t>
                      </a:r>
                    </a:p>
                  </a:txBody>
                  <a:tcPr/>
                </a:tc>
                <a:tc>
                  <a:txBody>
                    <a:bodyPr/>
                    <a:lstStyle/>
                    <a:p>
                      <a:r>
                        <a:rPr lang="en-GB" dirty="0"/>
                        <a:t>How do in situ health checks</a:t>
                      </a:r>
                    </a:p>
                  </a:txBody>
                  <a:tcPr/>
                </a:tc>
                <a:extLst>
                  <a:ext uri="{0D108BD9-81ED-4DB2-BD59-A6C34878D82A}">
                    <a16:rowId xmlns:a16="http://schemas.microsoft.com/office/drawing/2014/main" val="1746148789"/>
                  </a:ext>
                </a:extLst>
              </a:tr>
              <a:tr h="370840">
                <a:tc>
                  <a:txBody>
                    <a:bodyPr/>
                    <a:lstStyle/>
                    <a:p>
                      <a:r>
                        <a:rPr lang="en-GB" dirty="0"/>
                        <a:t>Comparison</a:t>
                      </a:r>
                    </a:p>
                  </a:txBody>
                  <a:tcPr/>
                </a:tc>
                <a:tc>
                  <a:txBody>
                    <a:bodyPr/>
                    <a:lstStyle/>
                    <a:p>
                      <a:r>
                        <a:rPr lang="en-GB" dirty="0"/>
                        <a:t>Compare with practice-based appointments</a:t>
                      </a:r>
                    </a:p>
                  </a:txBody>
                  <a:tcPr/>
                </a:tc>
                <a:extLst>
                  <a:ext uri="{0D108BD9-81ED-4DB2-BD59-A6C34878D82A}">
                    <a16:rowId xmlns:a16="http://schemas.microsoft.com/office/drawing/2014/main" val="3889609530"/>
                  </a:ext>
                </a:extLst>
              </a:tr>
              <a:tr h="370840">
                <a:tc>
                  <a:txBody>
                    <a:bodyPr/>
                    <a:lstStyle/>
                    <a:p>
                      <a:r>
                        <a:rPr lang="en-GB" dirty="0"/>
                        <a:t>Evaluation</a:t>
                      </a:r>
                    </a:p>
                  </a:txBody>
                  <a:tcPr/>
                </a:tc>
                <a:tc>
                  <a:txBody>
                    <a:bodyPr/>
                    <a:lstStyle/>
                    <a:p>
                      <a:r>
                        <a:rPr lang="en-GB" dirty="0"/>
                        <a:t>In engagement with the annual health check programme</a:t>
                      </a:r>
                    </a:p>
                  </a:txBody>
                  <a:tcPr/>
                </a:tc>
                <a:extLst>
                  <a:ext uri="{0D108BD9-81ED-4DB2-BD59-A6C34878D82A}">
                    <a16:rowId xmlns:a16="http://schemas.microsoft.com/office/drawing/2014/main" val="3457297788"/>
                  </a:ext>
                </a:extLst>
              </a:tr>
            </a:tbl>
          </a:graphicData>
        </a:graphic>
      </p:graphicFrame>
    </p:spTree>
    <p:extLst>
      <p:ext uri="{BB962C8B-B14F-4D97-AF65-F5344CB8AC3E}">
        <p14:creationId xmlns:p14="http://schemas.microsoft.com/office/powerpoint/2010/main" val="1084473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683ABF7-E4A2-4E24-B3D7-E831880DDAAB}"/>
              </a:ext>
            </a:extLst>
          </p:cNvPr>
          <p:cNvSpPr>
            <a:spLocks noGrp="1"/>
          </p:cNvSpPr>
          <p:nvPr>
            <p:ph type="title"/>
          </p:nvPr>
        </p:nvSpPr>
        <p:spPr>
          <a:xfrm>
            <a:off x="838200" y="365125"/>
            <a:ext cx="10515600" cy="2814010"/>
          </a:xfrm>
        </p:spPr>
        <p:txBody>
          <a:bodyPr>
            <a:normAutofit/>
          </a:bodyPr>
          <a:lstStyle/>
          <a:p>
            <a:r>
              <a:rPr lang="en-GB" dirty="0"/>
              <a:t>Now think about alternative words that could be useful – </a:t>
            </a:r>
            <a:br>
              <a:rPr lang="en-GB" dirty="0"/>
            </a:br>
            <a:br>
              <a:rPr lang="en-GB" dirty="0"/>
            </a:br>
            <a:r>
              <a:rPr lang="en-GB" sz="2400" dirty="0">
                <a:latin typeface="+mn-lt"/>
              </a:rPr>
              <a:t>synonyms, acronyms, American spellings/terms, chemical/generic or trade names, single word or phrase/hyphenated etc.</a:t>
            </a:r>
          </a:p>
        </p:txBody>
      </p:sp>
      <p:graphicFrame>
        <p:nvGraphicFramePr>
          <p:cNvPr id="9" name="Table 9">
            <a:extLst>
              <a:ext uri="{FF2B5EF4-FFF2-40B4-BE49-F238E27FC236}">
                <a16:creationId xmlns:a16="http://schemas.microsoft.com/office/drawing/2014/main" id="{282EE961-F314-4EF9-879E-0CDE9A206D1C}"/>
              </a:ext>
            </a:extLst>
          </p:cNvPr>
          <p:cNvGraphicFramePr>
            <a:graphicFrameLocks noGrp="1"/>
          </p:cNvGraphicFramePr>
          <p:nvPr>
            <p:ph idx="1"/>
            <p:extLst>
              <p:ext uri="{D42A27DB-BD31-4B8C-83A1-F6EECF244321}">
                <p14:modId xmlns:p14="http://schemas.microsoft.com/office/powerpoint/2010/main" val="2636580740"/>
              </p:ext>
            </p:extLst>
          </p:nvPr>
        </p:nvGraphicFramePr>
        <p:xfrm>
          <a:off x="836425" y="3877672"/>
          <a:ext cx="10515597" cy="1483360"/>
        </p:xfrm>
        <a:graphic>
          <a:graphicData uri="http://schemas.openxmlformats.org/drawingml/2006/table">
            <a:tbl>
              <a:tblPr firstRow="1" bandRow="1">
                <a:tableStyleId>{5940675A-B579-460E-94D1-54222C63F5DA}</a:tableStyleId>
              </a:tblPr>
              <a:tblGrid>
                <a:gridCol w="1947527">
                  <a:extLst>
                    <a:ext uri="{9D8B030D-6E8A-4147-A177-3AD203B41FA5}">
                      <a16:colId xmlns:a16="http://schemas.microsoft.com/office/drawing/2014/main" val="515676542"/>
                    </a:ext>
                  </a:extLst>
                </a:gridCol>
                <a:gridCol w="3189768">
                  <a:extLst>
                    <a:ext uri="{9D8B030D-6E8A-4147-A177-3AD203B41FA5}">
                      <a16:colId xmlns:a16="http://schemas.microsoft.com/office/drawing/2014/main" val="2152420117"/>
                    </a:ext>
                  </a:extLst>
                </a:gridCol>
                <a:gridCol w="5378302">
                  <a:extLst>
                    <a:ext uri="{9D8B030D-6E8A-4147-A177-3AD203B41FA5}">
                      <a16:colId xmlns:a16="http://schemas.microsoft.com/office/drawing/2014/main" val="58335729"/>
                    </a:ext>
                  </a:extLst>
                </a:gridCol>
              </a:tblGrid>
              <a:tr h="370840">
                <a:tc>
                  <a:txBody>
                    <a:bodyPr/>
                    <a:lstStyle/>
                    <a:p>
                      <a:r>
                        <a:rPr lang="en-GB" dirty="0"/>
                        <a:t>Patient/population </a:t>
                      </a:r>
                    </a:p>
                  </a:txBody>
                  <a:tcPr/>
                </a:tc>
                <a:tc>
                  <a:txBody>
                    <a:bodyPr/>
                    <a:lstStyle/>
                    <a:p>
                      <a:r>
                        <a:rPr lang="en-GB" dirty="0"/>
                        <a:t>patients in Intensive Care</a:t>
                      </a:r>
                    </a:p>
                  </a:txBody>
                  <a:tcPr/>
                </a:tc>
                <a:tc>
                  <a:txBody>
                    <a:bodyPr/>
                    <a:lstStyle/>
                    <a:p>
                      <a:r>
                        <a:rPr lang="en-GB" dirty="0"/>
                        <a:t>ICU, intensive care, critical care </a:t>
                      </a:r>
                    </a:p>
                  </a:txBody>
                  <a:tcPr/>
                </a:tc>
                <a:extLst>
                  <a:ext uri="{0D108BD9-81ED-4DB2-BD59-A6C34878D82A}">
                    <a16:rowId xmlns:a16="http://schemas.microsoft.com/office/drawing/2014/main" val="3329615780"/>
                  </a:ext>
                </a:extLst>
              </a:tr>
              <a:tr h="370840">
                <a:tc>
                  <a:txBody>
                    <a:bodyPr/>
                    <a:lstStyle/>
                    <a:p>
                      <a:r>
                        <a:rPr lang="en-GB" dirty="0"/>
                        <a:t>Intervention</a:t>
                      </a:r>
                    </a:p>
                  </a:txBody>
                  <a:tcPr/>
                </a:tc>
                <a:tc>
                  <a:txBody>
                    <a:bodyPr/>
                    <a:lstStyle/>
                    <a:p>
                      <a:r>
                        <a:rPr lang="en-GB" dirty="0"/>
                        <a:t>pharmacological </a:t>
                      </a:r>
                    </a:p>
                  </a:txBody>
                  <a:tcPr/>
                </a:tc>
                <a:tc>
                  <a:txBody>
                    <a:bodyPr/>
                    <a:lstStyle/>
                    <a:p>
                      <a:r>
                        <a:rPr lang="en-GB" dirty="0"/>
                        <a:t>antipsychotics, </a:t>
                      </a:r>
                      <a:r>
                        <a:rPr lang="en-GB" sz="1800" b="0" i="0" kern="1200" dirty="0">
                          <a:solidFill>
                            <a:schemeClr val="tx1"/>
                          </a:solidFill>
                          <a:effectLst/>
                          <a:latin typeface="+mn-lt"/>
                          <a:ea typeface="+mn-ea"/>
                          <a:cs typeface="+mn-cs"/>
                        </a:rPr>
                        <a:t>valproic acid</a:t>
                      </a:r>
                      <a:endParaRPr lang="en-GB" dirty="0"/>
                    </a:p>
                  </a:txBody>
                  <a:tcPr/>
                </a:tc>
                <a:extLst>
                  <a:ext uri="{0D108BD9-81ED-4DB2-BD59-A6C34878D82A}">
                    <a16:rowId xmlns:a16="http://schemas.microsoft.com/office/drawing/2014/main" val="3676329409"/>
                  </a:ext>
                </a:extLst>
              </a:tr>
              <a:tr h="370840">
                <a:tc>
                  <a:txBody>
                    <a:bodyPr/>
                    <a:lstStyle/>
                    <a:p>
                      <a:r>
                        <a:rPr lang="en-GB" dirty="0"/>
                        <a:t>Comparison</a:t>
                      </a:r>
                    </a:p>
                  </a:txBody>
                  <a:tcPr/>
                </a:tc>
                <a:tc>
                  <a:txBody>
                    <a:bodyPr/>
                    <a:lstStyle/>
                    <a:p>
                      <a:r>
                        <a:rPr lang="en-GB" dirty="0"/>
                        <a:t>nonpharmacological</a:t>
                      </a:r>
                    </a:p>
                  </a:txBody>
                  <a:tcPr/>
                </a:tc>
                <a:tc>
                  <a:txBody>
                    <a:bodyPr/>
                    <a:lstStyle/>
                    <a:p>
                      <a:r>
                        <a:rPr lang="en-GB" dirty="0"/>
                        <a:t>family centred care, night time ear plugs, family visiting</a:t>
                      </a:r>
                    </a:p>
                  </a:txBody>
                  <a:tcPr/>
                </a:tc>
                <a:extLst>
                  <a:ext uri="{0D108BD9-81ED-4DB2-BD59-A6C34878D82A}">
                    <a16:rowId xmlns:a16="http://schemas.microsoft.com/office/drawing/2014/main" val="4142271154"/>
                  </a:ext>
                </a:extLst>
              </a:tr>
              <a:tr h="370840">
                <a:tc>
                  <a:txBody>
                    <a:bodyPr/>
                    <a:lstStyle/>
                    <a:p>
                      <a:r>
                        <a:rPr lang="en-GB" dirty="0"/>
                        <a:t>Outcome</a:t>
                      </a:r>
                    </a:p>
                  </a:txBody>
                  <a:tcPr/>
                </a:tc>
                <a:tc>
                  <a:txBody>
                    <a:bodyPr/>
                    <a:lstStyle/>
                    <a:p>
                      <a:r>
                        <a:rPr lang="en-GB" dirty="0"/>
                        <a:t>delirium</a:t>
                      </a:r>
                    </a:p>
                  </a:txBody>
                  <a:tcPr/>
                </a:tc>
                <a:tc>
                  <a:txBody>
                    <a:bodyPr/>
                    <a:lstStyle/>
                    <a:p>
                      <a:r>
                        <a:rPr lang="en-GB" dirty="0"/>
                        <a:t>hallucinations, psychoses </a:t>
                      </a:r>
                    </a:p>
                  </a:txBody>
                  <a:tcPr/>
                </a:tc>
                <a:extLst>
                  <a:ext uri="{0D108BD9-81ED-4DB2-BD59-A6C34878D82A}">
                    <a16:rowId xmlns:a16="http://schemas.microsoft.com/office/drawing/2014/main" val="3945750216"/>
                  </a:ext>
                </a:extLst>
              </a:tr>
            </a:tbl>
          </a:graphicData>
        </a:graphic>
      </p:graphicFrame>
    </p:spTree>
    <p:extLst>
      <p:ext uri="{BB962C8B-B14F-4D97-AF65-F5344CB8AC3E}">
        <p14:creationId xmlns:p14="http://schemas.microsoft.com/office/powerpoint/2010/main" val="9911238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E0E59-B9D8-4A03-9526-3C8553B10AD7}"/>
              </a:ext>
            </a:extLst>
          </p:cNvPr>
          <p:cNvSpPr>
            <a:spLocks noGrp="1"/>
          </p:cNvSpPr>
          <p:nvPr>
            <p:ph type="title"/>
          </p:nvPr>
        </p:nvSpPr>
        <p:spPr/>
        <p:txBody>
          <a:bodyPr/>
          <a:lstStyle/>
          <a:p>
            <a:r>
              <a:rPr lang="en-US" dirty="0">
                <a:cs typeface="Calibri Light"/>
              </a:rPr>
              <a:t>General search concepts</a:t>
            </a:r>
            <a:endParaRPr lang="en-US" dirty="0"/>
          </a:p>
        </p:txBody>
      </p:sp>
    </p:spTree>
    <p:extLst>
      <p:ext uri="{BB962C8B-B14F-4D97-AF65-F5344CB8AC3E}">
        <p14:creationId xmlns:p14="http://schemas.microsoft.com/office/powerpoint/2010/main" val="13653753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7892D9D-A58F-464E-8C80-818B332198C3}"/>
              </a:ext>
            </a:extLst>
          </p:cNvPr>
          <p:cNvSpPr>
            <a:spLocks noGrp="1"/>
          </p:cNvSpPr>
          <p:nvPr>
            <p:ph type="title"/>
          </p:nvPr>
        </p:nvSpPr>
        <p:spPr/>
        <p:txBody>
          <a:bodyPr/>
          <a:lstStyle/>
          <a:p>
            <a:r>
              <a:rPr lang="en-GB" dirty="0" err="1"/>
              <a:t>Textwords</a:t>
            </a:r>
            <a:r>
              <a:rPr lang="en-GB" dirty="0"/>
              <a:t>, keywords and subject headings – what’s the difference?</a:t>
            </a:r>
          </a:p>
        </p:txBody>
      </p:sp>
      <p:sp>
        <p:nvSpPr>
          <p:cNvPr id="5" name="Content Placeholder 4">
            <a:extLst>
              <a:ext uri="{FF2B5EF4-FFF2-40B4-BE49-F238E27FC236}">
                <a16:creationId xmlns:a16="http://schemas.microsoft.com/office/drawing/2014/main" id="{4C4B3E75-772E-44F1-85A4-7821A460191B}"/>
              </a:ext>
            </a:extLst>
          </p:cNvPr>
          <p:cNvSpPr>
            <a:spLocks noGrp="1"/>
          </p:cNvSpPr>
          <p:nvPr>
            <p:ph idx="1"/>
          </p:nvPr>
        </p:nvSpPr>
        <p:spPr>
          <a:xfrm>
            <a:off x="838200" y="1825624"/>
            <a:ext cx="10515600" cy="4667251"/>
          </a:xfrm>
        </p:spPr>
        <p:txBody>
          <a:bodyPr>
            <a:noAutofit/>
          </a:bodyPr>
          <a:lstStyle/>
          <a:p>
            <a:r>
              <a:rPr lang="en-GB" sz="2500" b="1" dirty="0" err="1"/>
              <a:t>Textwords</a:t>
            </a:r>
            <a:r>
              <a:rPr lang="en-GB" sz="2500" b="1" dirty="0"/>
              <a:t> </a:t>
            </a:r>
            <a:r>
              <a:rPr lang="en-GB" sz="2500" dirty="0"/>
              <a:t>refers to any word(s) you choose to search for in a field such as the title or abstract. They can be freely chosen but will only return results that match exactly. A </a:t>
            </a:r>
            <a:r>
              <a:rPr lang="en-GB" sz="2500" dirty="0" err="1"/>
              <a:t>textword</a:t>
            </a:r>
            <a:r>
              <a:rPr lang="en-GB" sz="2500" dirty="0"/>
              <a:t> search for “adolescent” will not retrieve articles which only refer to “teenager” instead. </a:t>
            </a:r>
          </a:p>
          <a:p>
            <a:r>
              <a:rPr lang="en-GB" sz="2500" b="1" dirty="0"/>
              <a:t>Keywords</a:t>
            </a:r>
            <a:r>
              <a:rPr lang="en-GB" sz="2500" dirty="0"/>
              <a:t> are usually assigned by authors. A combination of keywords will give the reader a sense of the whole paper. But keywords are very subjective and different authors my use different keywords for the same concept</a:t>
            </a:r>
          </a:p>
          <a:p>
            <a:r>
              <a:rPr lang="en-GB" sz="2500" b="1" dirty="0"/>
              <a:t>Subject headings </a:t>
            </a:r>
            <a:r>
              <a:rPr lang="en-GB" sz="2500" dirty="0"/>
              <a:t>are often applied to records in commercial databases. They are taken from a controlled vocabulary, or a taxonomy. By using terms from a defined list, subject headings can overcome the variation between authors in choice of terminology. For example, in </a:t>
            </a:r>
            <a:r>
              <a:rPr lang="en-GB" sz="2500" dirty="0" err="1"/>
              <a:t>PsycInfo</a:t>
            </a:r>
            <a:r>
              <a:rPr lang="en-GB" sz="2500" dirty="0"/>
              <a:t> searching for Psychosis as a subject heading will retrieve schizophrenia, postpartum psychosis and so on</a:t>
            </a:r>
          </a:p>
        </p:txBody>
      </p:sp>
    </p:spTree>
    <p:extLst>
      <p:ext uri="{BB962C8B-B14F-4D97-AF65-F5344CB8AC3E}">
        <p14:creationId xmlns:p14="http://schemas.microsoft.com/office/powerpoint/2010/main" val="9550995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70BE2-36E5-4311-A52C-37C1E0D9E255}"/>
              </a:ext>
            </a:extLst>
          </p:cNvPr>
          <p:cNvSpPr>
            <a:spLocks noGrp="1"/>
          </p:cNvSpPr>
          <p:nvPr>
            <p:ph type="title"/>
          </p:nvPr>
        </p:nvSpPr>
        <p:spPr>
          <a:xfrm>
            <a:off x="838200" y="0"/>
            <a:ext cx="10515600" cy="1098991"/>
          </a:xfrm>
        </p:spPr>
        <p:txBody>
          <a:bodyPr/>
          <a:lstStyle/>
          <a:p>
            <a:r>
              <a:rPr lang="en-GB" dirty="0"/>
              <a:t>Apply your search terms</a:t>
            </a:r>
          </a:p>
        </p:txBody>
      </p:sp>
      <p:sp>
        <p:nvSpPr>
          <p:cNvPr id="3" name="Content Placeholder 2">
            <a:extLst>
              <a:ext uri="{FF2B5EF4-FFF2-40B4-BE49-F238E27FC236}">
                <a16:creationId xmlns:a16="http://schemas.microsoft.com/office/drawing/2014/main" id="{95E4E069-743D-4455-9767-9C98462BFA63}"/>
              </a:ext>
            </a:extLst>
          </p:cNvPr>
          <p:cNvSpPr>
            <a:spLocks noGrp="1"/>
          </p:cNvSpPr>
          <p:nvPr>
            <p:ph idx="1"/>
          </p:nvPr>
        </p:nvSpPr>
        <p:spPr>
          <a:xfrm>
            <a:off x="838200" y="1269112"/>
            <a:ext cx="10515600" cy="5471930"/>
          </a:xfrm>
        </p:spPr>
        <p:txBody>
          <a:bodyPr>
            <a:normAutofit/>
          </a:bodyPr>
          <a:lstStyle/>
          <a:p>
            <a:r>
              <a:rPr lang="en-GB" dirty="0"/>
              <a:t>Apply them one at a time</a:t>
            </a:r>
          </a:p>
          <a:p>
            <a:r>
              <a:rPr lang="en-GB" dirty="0"/>
              <a:t>Search for relevant subject headings</a:t>
            </a:r>
          </a:p>
          <a:p>
            <a:pPr lvl="1"/>
            <a:r>
              <a:rPr lang="en-GB" dirty="0"/>
              <a:t>Use the hierarchy of subject headings to navigate to the most suitable term</a:t>
            </a:r>
          </a:p>
          <a:p>
            <a:r>
              <a:rPr lang="en-GB" dirty="0"/>
              <a:t>Search for </a:t>
            </a:r>
            <a:r>
              <a:rPr lang="en-GB" dirty="0" err="1"/>
              <a:t>textwords</a:t>
            </a:r>
            <a:r>
              <a:rPr lang="en-GB" dirty="0"/>
              <a:t> as well</a:t>
            </a:r>
          </a:p>
          <a:p>
            <a:pPr lvl="1"/>
            <a:r>
              <a:rPr lang="en-GB" dirty="0"/>
              <a:t>You can make </a:t>
            </a:r>
            <a:r>
              <a:rPr lang="en-GB" dirty="0" err="1"/>
              <a:t>textwords</a:t>
            </a:r>
            <a:r>
              <a:rPr lang="en-GB" dirty="0"/>
              <a:t> more flexible by using wildcards, for example using * to replace different word endings </a:t>
            </a:r>
            <a:br>
              <a:rPr lang="en-GB" dirty="0"/>
            </a:br>
            <a:r>
              <a:rPr lang="en-GB" dirty="0"/>
              <a:t>child</a:t>
            </a:r>
            <a:r>
              <a:rPr lang="en-GB" dirty="0">
                <a:solidFill>
                  <a:srgbClr val="FF0000"/>
                </a:solidFill>
              </a:rPr>
              <a:t>*</a:t>
            </a:r>
            <a:r>
              <a:rPr lang="en-GB" dirty="0"/>
              <a:t> will retrieve child, child</a:t>
            </a:r>
            <a:r>
              <a:rPr lang="en-GB" dirty="0">
                <a:solidFill>
                  <a:srgbClr val="FF0000"/>
                </a:solidFill>
              </a:rPr>
              <a:t>ren</a:t>
            </a:r>
            <a:r>
              <a:rPr lang="en-GB" dirty="0"/>
              <a:t>, </a:t>
            </a:r>
            <a:r>
              <a:rPr lang="en-GB" dirty="0" err="1"/>
              <a:t>child</a:t>
            </a:r>
            <a:r>
              <a:rPr lang="en-GB" dirty="0" err="1">
                <a:solidFill>
                  <a:srgbClr val="FF0000"/>
                </a:solidFill>
              </a:rPr>
              <a:t>rens</a:t>
            </a:r>
            <a:r>
              <a:rPr lang="en-GB" dirty="0"/>
              <a:t>, child</a:t>
            </a:r>
            <a:r>
              <a:rPr lang="en-GB" dirty="0">
                <a:solidFill>
                  <a:srgbClr val="FF0000"/>
                </a:solidFill>
              </a:rPr>
              <a:t>hood</a:t>
            </a:r>
            <a:r>
              <a:rPr lang="en-GB" dirty="0"/>
              <a:t> etc.</a:t>
            </a:r>
          </a:p>
          <a:p>
            <a:pPr lvl="1"/>
            <a:r>
              <a:rPr lang="en-GB" dirty="0"/>
              <a:t>You can also make </a:t>
            </a:r>
            <a:r>
              <a:rPr lang="en-GB" dirty="0" err="1"/>
              <a:t>textword</a:t>
            </a:r>
            <a:r>
              <a:rPr lang="en-GB" dirty="0"/>
              <a:t> searching more specific by using phrases “ “ “community care” will retrieve fewer but more relevant results than community care</a:t>
            </a:r>
          </a:p>
          <a:p>
            <a:pPr lvl="1"/>
            <a:r>
              <a:rPr lang="en-GB" dirty="0"/>
              <a:t>If phrase searching isn’t appropriate, each database offers a way of searching two words near to each other in any order </a:t>
            </a:r>
            <a:br>
              <a:rPr lang="en-GB" dirty="0"/>
            </a:br>
            <a:r>
              <a:rPr lang="en-GB" dirty="0"/>
              <a:t> </a:t>
            </a:r>
            <a:br>
              <a:rPr lang="en-GB" dirty="0"/>
            </a:br>
            <a:endParaRPr lang="en-GB" dirty="0"/>
          </a:p>
        </p:txBody>
      </p:sp>
    </p:spTree>
    <p:extLst>
      <p:ext uri="{BB962C8B-B14F-4D97-AF65-F5344CB8AC3E}">
        <p14:creationId xmlns:p14="http://schemas.microsoft.com/office/powerpoint/2010/main" val="19541834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BCAB4-1637-4ECA-BF81-9BF9D5C8BE4C}"/>
              </a:ext>
            </a:extLst>
          </p:cNvPr>
          <p:cNvSpPr>
            <a:spLocks noGrp="1"/>
          </p:cNvSpPr>
          <p:nvPr>
            <p:ph type="title"/>
          </p:nvPr>
        </p:nvSpPr>
        <p:spPr/>
        <p:txBody>
          <a:bodyPr/>
          <a:lstStyle/>
          <a:p>
            <a:r>
              <a:rPr lang="en-GB" dirty="0"/>
              <a:t>Combining sets</a:t>
            </a:r>
          </a:p>
        </p:txBody>
      </p:sp>
      <p:sp>
        <p:nvSpPr>
          <p:cNvPr id="15" name="TextBox 14">
            <a:extLst>
              <a:ext uri="{FF2B5EF4-FFF2-40B4-BE49-F238E27FC236}">
                <a16:creationId xmlns:a16="http://schemas.microsoft.com/office/drawing/2014/main" id="{FA695B12-025E-428F-8658-AF20F98E5DC2}"/>
              </a:ext>
            </a:extLst>
          </p:cNvPr>
          <p:cNvSpPr txBox="1"/>
          <p:nvPr/>
        </p:nvSpPr>
        <p:spPr>
          <a:xfrm>
            <a:off x="838200" y="1582341"/>
            <a:ext cx="10703312" cy="4154984"/>
          </a:xfrm>
          <a:prstGeom prst="rect">
            <a:avLst/>
          </a:prstGeom>
          <a:noFill/>
        </p:spPr>
        <p:txBody>
          <a:bodyPr wrap="square">
            <a:spAutoFit/>
          </a:bodyPr>
          <a:lstStyle/>
          <a:p>
            <a:r>
              <a:rPr lang="en-GB" sz="2400" dirty="0"/>
              <a:t>Each line of a search is usually a stand-alone search. To bring these together into a complex search that will better answer your question, you will need to combine the sets.</a:t>
            </a:r>
          </a:p>
          <a:p>
            <a:endParaRPr lang="en-GB" sz="2400" dirty="0"/>
          </a:p>
          <a:p>
            <a:r>
              <a:rPr lang="en-GB" sz="2400" dirty="0"/>
              <a:t>Do this with Boolean operators:</a:t>
            </a:r>
          </a:p>
          <a:p>
            <a:pPr marL="171450" indent="-171450">
              <a:buFont typeface="Arial" panose="020B0604020202020204" pitchFamily="34" charset="0"/>
              <a:buChar char="•"/>
            </a:pPr>
            <a:r>
              <a:rPr lang="en-GB" sz="2400" dirty="0"/>
              <a:t>AND – gives you the intersection of two sets.</a:t>
            </a:r>
          </a:p>
          <a:p>
            <a:pPr marL="171450" indent="-171450">
              <a:buFont typeface="Arial" panose="020B0604020202020204" pitchFamily="34" charset="0"/>
              <a:buChar char="•"/>
            </a:pPr>
            <a:r>
              <a:rPr lang="en-GB" sz="2400" dirty="0"/>
              <a:t>OR – gives the combined inclusion of two sets. As a prompt that you get bigger numbers when you us OR, remember that “OR means MORE”</a:t>
            </a:r>
          </a:p>
          <a:p>
            <a:pPr marL="171450" indent="-171450">
              <a:buFont typeface="Arial" panose="020B0604020202020204" pitchFamily="34" charset="0"/>
              <a:buChar char="•"/>
            </a:pPr>
            <a:r>
              <a:rPr lang="en-GB" sz="2400" dirty="0"/>
              <a:t>NOT – gives the remainder of one set when the other is removed. NOT is not used frequently but can be a powerful tool for removing records which aren’t relevant to your search</a:t>
            </a:r>
          </a:p>
        </p:txBody>
      </p:sp>
    </p:spTree>
    <p:extLst>
      <p:ext uri="{BB962C8B-B14F-4D97-AF65-F5344CB8AC3E}">
        <p14:creationId xmlns:p14="http://schemas.microsoft.com/office/powerpoint/2010/main" val="11794402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551" y="1388961"/>
            <a:ext cx="4949064" cy="2673753"/>
          </a:xfrm>
          <a:prstGeom prst="rect">
            <a:avLst/>
          </a:prstGeom>
        </p:spPr>
      </p:pic>
      <p:sp>
        <p:nvSpPr>
          <p:cNvPr id="2" name="Title 1">
            <a:extLst>
              <a:ext uri="{FF2B5EF4-FFF2-40B4-BE49-F238E27FC236}">
                <a16:creationId xmlns:a16="http://schemas.microsoft.com/office/drawing/2014/main" id="{9A2BCAB4-1637-4ECA-BF81-9BF9D5C8BE4C}"/>
              </a:ext>
            </a:extLst>
          </p:cNvPr>
          <p:cNvSpPr>
            <a:spLocks noGrp="1"/>
          </p:cNvSpPr>
          <p:nvPr>
            <p:ph type="title"/>
          </p:nvPr>
        </p:nvSpPr>
        <p:spPr/>
        <p:txBody>
          <a:bodyPr/>
          <a:lstStyle/>
          <a:p>
            <a:r>
              <a:rPr lang="en-GB" dirty="0"/>
              <a:t>Combining sets</a:t>
            </a:r>
          </a:p>
        </p:txBody>
      </p:sp>
      <p:sp>
        <p:nvSpPr>
          <p:cNvPr id="7" name="TextBox 6">
            <a:extLst>
              <a:ext uri="{FF2B5EF4-FFF2-40B4-BE49-F238E27FC236}">
                <a16:creationId xmlns:a16="http://schemas.microsoft.com/office/drawing/2014/main" id="{53A56385-35A5-4A5D-A243-8BBAC4864E35}"/>
              </a:ext>
            </a:extLst>
          </p:cNvPr>
          <p:cNvSpPr txBox="1"/>
          <p:nvPr/>
        </p:nvSpPr>
        <p:spPr>
          <a:xfrm>
            <a:off x="806437" y="2495004"/>
            <a:ext cx="2768600" cy="461665"/>
          </a:xfrm>
          <a:prstGeom prst="rect">
            <a:avLst/>
          </a:prstGeom>
          <a:noFill/>
        </p:spPr>
        <p:txBody>
          <a:bodyPr wrap="square" rtlCol="0">
            <a:spAutoFit/>
          </a:bodyPr>
          <a:lstStyle/>
          <a:p>
            <a:r>
              <a:rPr lang="en-GB" sz="2400" dirty="0"/>
              <a:t>metformin</a:t>
            </a:r>
          </a:p>
        </p:txBody>
      </p:sp>
      <p:sp>
        <p:nvSpPr>
          <p:cNvPr id="8" name="TextBox 7">
            <a:extLst>
              <a:ext uri="{FF2B5EF4-FFF2-40B4-BE49-F238E27FC236}">
                <a16:creationId xmlns:a16="http://schemas.microsoft.com/office/drawing/2014/main" id="{D225F8DC-875B-4A88-9D53-81DD3A49E3A1}"/>
              </a:ext>
            </a:extLst>
          </p:cNvPr>
          <p:cNvSpPr txBox="1"/>
          <p:nvPr/>
        </p:nvSpPr>
        <p:spPr>
          <a:xfrm>
            <a:off x="3783269" y="2477939"/>
            <a:ext cx="1066800" cy="461665"/>
          </a:xfrm>
          <a:prstGeom prst="rect">
            <a:avLst/>
          </a:prstGeom>
          <a:noFill/>
        </p:spPr>
        <p:txBody>
          <a:bodyPr wrap="square" rtlCol="0">
            <a:spAutoFit/>
          </a:bodyPr>
          <a:lstStyle/>
          <a:p>
            <a:r>
              <a:rPr lang="en-GB" sz="2400" dirty="0"/>
              <a:t>insulin</a:t>
            </a:r>
          </a:p>
        </p:txBody>
      </p:sp>
      <p:sp>
        <p:nvSpPr>
          <p:cNvPr id="4" name="TextBox 3"/>
          <p:cNvSpPr txBox="1"/>
          <p:nvPr/>
        </p:nvSpPr>
        <p:spPr>
          <a:xfrm>
            <a:off x="5891514" y="1388961"/>
            <a:ext cx="5312780" cy="1200329"/>
          </a:xfrm>
          <a:prstGeom prst="rect">
            <a:avLst/>
          </a:prstGeom>
          <a:noFill/>
        </p:spPr>
        <p:txBody>
          <a:bodyPr wrap="square" rtlCol="0">
            <a:spAutoFit/>
          </a:bodyPr>
          <a:lstStyle/>
          <a:p>
            <a:r>
              <a:rPr lang="en-GB" sz="2400" dirty="0">
                <a:solidFill>
                  <a:srgbClr val="FF0000"/>
                </a:solidFill>
              </a:rPr>
              <a:t>metformin</a:t>
            </a:r>
            <a:r>
              <a:rPr lang="en-GB" sz="2400" dirty="0"/>
              <a:t> </a:t>
            </a:r>
            <a:r>
              <a:rPr lang="en-GB" sz="2400" dirty="0">
                <a:solidFill>
                  <a:srgbClr val="00B0F0"/>
                </a:solidFill>
              </a:rPr>
              <a:t>OR</a:t>
            </a:r>
            <a:r>
              <a:rPr lang="en-GB" sz="2400" dirty="0"/>
              <a:t> </a:t>
            </a:r>
            <a:r>
              <a:rPr lang="en-GB" sz="2400" dirty="0">
                <a:solidFill>
                  <a:srgbClr val="FF0000"/>
                </a:solidFill>
              </a:rPr>
              <a:t>insulin</a:t>
            </a:r>
            <a:r>
              <a:rPr lang="en-GB" sz="2400" dirty="0"/>
              <a:t> returns all results that make reference </a:t>
            </a:r>
            <a:r>
              <a:rPr lang="en-GB" sz="2400" dirty="0">
                <a:solidFill>
                  <a:srgbClr val="00B0F0"/>
                </a:solidFill>
              </a:rPr>
              <a:t>either to </a:t>
            </a:r>
            <a:r>
              <a:rPr lang="en-GB" sz="2400" dirty="0">
                <a:solidFill>
                  <a:srgbClr val="FF0000"/>
                </a:solidFill>
              </a:rPr>
              <a:t>metformin</a:t>
            </a:r>
            <a:r>
              <a:rPr lang="en-GB" sz="2400" dirty="0"/>
              <a:t> </a:t>
            </a:r>
            <a:r>
              <a:rPr lang="en-GB" sz="2400" dirty="0">
                <a:solidFill>
                  <a:srgbClr val="00B0F0"/>
                </a:solidFill>
              </a:rPr>
              <a:t>or</a:t>
            </a:r>
            <a:r>
              <a:rPr lang="en-GB" sz="2400" dirty="0"/>
              <a:t> </a:t>
            </a:r>
            <a:r>
              <a:rPr lang="en-GB" sz="2400" dirty="0">
                <a:solidFill>
                  <a:srgbClr val="FF0000"/>
                </a:solidFill>
              </a:rPr>
              <a:t>insulin</a:t>
            </a:r>
            <a:r>
              <a:rPr lang="en-GB" sz="2400" dirty="0"/>
              <a:t> </a:t>
            </a:r>
            <a:r>
              <a:rPr lang="en-GB" sz="2400" dirty="0">
                <a:solidFill>
                  <a:srgbClr val="00B0F0"/>
                </a:solidFill>
              </a:rPr>
              <a:t>or both</a:t>
            </a:r>
            <a:r>
              <a:rPr lang="en-GB" sz="2400" dirty="0"/>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4551" y="3947701"/>
            <a:ext cx="4885840" cy="2639596"/>
          </a:xfrm>
          <a:prstGeom prst="rect">
            <a:avLst/>
          </a:prstGeom>
        </p:spPr>
      </p:pic>
      <p:sp>
        <p:nvSpPr>
          <p:cNvPr id="11" name="TextBox 10">
            <a:extLst>
              <a:ext uri="{FF2B5EF4-FFF2-40B4-BE49-F238E27FC236}">
                <a16:creationId xmlns:a16="http://schemas.microsoft.com/office/drawing/2014/main" id="{53A56385-35A5-4A5D-A243-8BBAC4864E35}"/>
              </a:ext>
            </a:extLst>
          </p:cNvPr>
          <p:cNvSpPr txBox="1"/>
          <p:nvPr/>
        </p:nvSpPr>
        <p:spPr>
          <a:xfrm>
            <a:off x="899035" y="5036666"/>
            <a:ext cx="2768600" cy="461665"/>
          </a:xfrm>
          <a:prstGeom prst="rect">
            <a:avLst/>
          </a:prstGeom>
          <a:noFill/>
        </p:spPr>
        <p:txBody>
          <a:bodyPr wrap="square" rtlCol="0">
            <a:spAutoFit/>
          </a:bodyPr>
          <a:lstStyle/>
          <a:p>
            <a:r>
              <a:rPr lang="en-GB" sz="2400" dirty="0"/>
              <a:t>diabetes</a:t>
            </a:r>
          </a:p>
        </p:txBody>
      </p:sp>
      <p:sp>
        <p:nvSpPr>
          <p:cNvPr id="12" name="TextBox 11">
            <a:extLst>
              <a:ext uri="{FF2B5EF4-FFF2-40B4-BE49-F238E27FC236}">
                <a16:creationId xmlns:a16="http://schemas.microsoft.com/office/drawing/2014/main" id="{53A56385-35A5-4A5D-A243-8BBAC4864E35}"/>
              </a:ext>
            </a:extLst>
          </p:cNvPr>
          <p:cNvSpPr txBox="1"/>
          <p:nvPr/>
        </p:nvSpPr>
        <p:spPr>
          <a:xfrm>
            <a:off x="3783269" y="5036664"/>
            <a:ext cx="846814" cy="461665"/>
          </a:xfrm>
          <a:prstGeom prst="rect">
            <a:avLst/>
          </a:prstGeom>
          <a:noFill/>
        </p:spPr>
        <p:txBody>
          <a:bodyPr wrap="square" rtlCol="0">
            <a:spAutoFit/>
          </a:bodyPr>
          <a:lstStyle/>
          <a:p>
            <a:r>
              <a:rPr lang="en-GB" sz="2400" dirty="0"/>
              <a:t>diet</a:t>
            </a:r>
          </a:p>
        </p:txBody>
      </p:sp>
      <p:sp>
        <p:nvSpPr>
          <p:cNvPr id="13" name="TextBox 12"/>
          <p:cNvSpPr txBox="1"/>
          <p:nvPr/>
        </p:nvSpPr>
        <p:spPr>
          <a:xfrm>
            <a:off x="6043914" y="4298002"/>
            <a:ext cx="5312780" cy="1200329"/>
          </a:xfrm>
          <a:prstGeom prst="rect">
            <a:avLst/>
          </a:prstGeom>
          <a:noFill/>
        </p:spPr>
        <p:txBody>
          <a:bodyPr wrap="square" rtlCol="0">
            <a:spAutoFit/>
          </a:bodyPr>
          <a:lstStyle/>
          <a:p>
            <a:r>
              <a:rPr lang="en-GB" sz="2400" dirty="0">
                <a:solidFill>
                  <a:srgbClr val="FF0000"/>
                </a:solidFill>
              </a:rPr>
              <a:t>diabetes</a:t>
            </a:r>
            <a:r>
              <a:rPr lang="en-GB" sz="2400" dirty="0"/>
              <a:t> </a:t>
            </a:r>
            <a:r>
              <a:rPr lang="en-GB" sz="2400" dirty="0">
                <a:solidFill>
                  <a:srgbClr val="00B0F0"/>
                </a:solidFill>
              </a:rPr>
              <a:t>AND</a:t>
            </a:r>
            <a:r>
              <a:rPr lang="en-GB" sz="2400" dirty="0"/>
              <a:t> </a:t>
            </a:r>
            <a:r>
              <a:rPr lang="en-GB" sz="2400" dirty="0">
                <a:solidFill>
                  <a:srgbClr val="FF0000"/>
                </a:solidFill>
              </a:rPr>
              <a:t>diet</a:t>
            </a:r>
            <a:r>
              <a:rPr lang="en-GB" sz="2400" dirty="0"/>
              <a:t> returns all results that make reference </a:t>
            </a:r>
            <a:r>
              <a:rPr lang="en-GB" sz="2400" dirty="0">
                <a:solidFill>
                  <a:srgbClr val="00B0F0"/>
                </a:solidFill>
              </a:rPr>
              <a:t>to both </a:t>
            </a:r>
            <a:r>
              <a:rPr lang="en-GB" sz="2400" dirty="0">
                <a:solidFill>
                  <a:srgbClr val="FF0000"/>
                </a:solidFill>
              </a:rPr>
              <a:t>diabetes</a:t>
            </a:r>
            <a:r>
              <a:rPr lang="en-GB" sz="2400" dirty="0"/>
              <a:t> </a:t>
            </a:r>
            <a:r>
              <a:rPr lang="en-GB" sz="2400" dirty="0">
                <a:solidFill>
                  <a:srgbClr val="00B0F0"/>
                </a:solidFill>
              </a:rPr>
              <a:t>and</a:t>
            </a:r>
            <a:r>
              <a:rPr lang="en-GB" sz="2400" dirty="0"/>
              <a:t> </a:t>
            </a:r>
            <a:r>
              <a:rPr lang="en-GB" sz="2400" dirty="0">
                <a:solidFill>
                  <a:srgbClr val="FF0000"/>
                </a:solidFill>
              </a:rPr>
              <a:t>diet</a:t>
            </a:r>
            <a:r>
              <a:rPr lang="en-GB" sz="2400" dirty="0"/>
              <a:t>. </a:t>
            </a:r>
          </a:p>
        </p:txBody>
      </p:sp>
    </p:spTree>
    <p:extLst>
      <p:ext uri="{BB962C8B-B14F-4D97-AF65-F5344CB8AC3E}">
        <p14:creationId xmlns:p14="http://schemas.microsoft.com/office/powerpoint/2010/main" val="35739749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1578A-C01E-4E3F-AAB9-8AADF391607F}"/>
              </a:ext>
            </a:extLst>
          </p:cNvPr>
          <p:cNvSpPr>
            <a:spLocks noGrp="1"/>
          </p:cNvSpPr>
          <p:nvPr>
            <p:ph type="title"/>
          </p:nvPr>
        </p:nvSpPr>
        <p:spPr/>
        <p:txBody>
          <a:bodyPr/>
          <a:lstStyle/>
          <a:p>
            <a:r>
              <a:rPr lang="en-GB" dirty="0"/>
              <a:t>Refining your search – using limits</a:t>
            </a:r>
          </a:p>
        </p:txBody>
      </p:sp>
      <p:sp>
        <p:nvSpPr>
          <p:cNvPr id="3" name="Content Placeholder 2">
            <a:extLst>
              <a:ext uri="{FF2B5EF4-FFF2-40B4-BE49-F238E27FC236}">
                <a16:creationId xmlns:a16="http://schemas.microsoft.com/office/drawing/2014/main" id="{36E6EBF0-4F64-4C42-8E97-7BF712B68B5A}"/>
              </a:ext>
            </a:extLst>
          </p:cNvPr>
          <p:cNvSpPr>
            <a:spLocks noGrp="1"/>
          </p:cNvSpPr>
          <p:nvPr>
            <p:ph idx="1"/>
          </p:nvPr>
        </p:nvSpPr>
        <p:spPr/>
        <p:txBody>
          <a:bodyPr/>
          <a:lstStyle/>
          <a:p>
            <a:r>
              <a:rPr lang="en-GB" dirty="0"/>
              <a:t>Most databases offer a range of options for limiting your search results.</a:t>
            </a:r>
          </a:p>
          <a:p>
            <a:pPr lvl="1"/>
            <a:r>
              <a:rPr lang="en-GB" dirty="0"/>
              <a:t>Publication date</a:t>
            </a:r>
          </a:p>
          <a:p>
            <a:pPr lvl="1"/>
            <a:r>
              <a:rPr lang="en-GB" dirty="0"/>
              <a:t>Language of the article</a:t>
            </a:r>
          </a:p>
          <a:p>
            <a:pPr lvl="1"/>
            <a:r>
              <a:rPr lang="en-GB" dirty="0"/>
              <a:t>Population age range (infant, child, adult)</a:t>
            </a:r>
          </a:p>
          <a:p>
            <a:pPr lvl="1"/>
            <a:r>
              <a:rPr lang="en-GB" dirty="0"/>
              <a:t>Publication type (RCT, review etc)</a:t>
            </a:r>
          </a:p>
          <a:p>
            <a:pPr lvl="1"/>
            <a:endParaRPr lang="en-GB" dirty="0"/>
          </a:p>
        </p:txBody>
      </p:sp>
    </p:spTree>
    <p:extLst>
      <p:ext uri="{BB962C8B-B14F-4D97-AF65-F5344CB8AC3E}">
        <p14:creationId xmlns:p14="http://schemas.microsoft.com/office/powerpoint/2010/main" val="11481668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E3CF4-F153-4AE2-9FC8-7F7A527F3227}"/>
              </a:ext>
            </a:extLst>
          </p:cNvPr>
          <p:cNvSpPr>
            <a:spLocks noGrp="1"/>
          </p:cNvSpPr>
          <p:nvPr>
            <p:ph type="title"/>
          </p:nvPr>
        </p:nvSpPr>
        <p:spPr/>
        <p:txBody>
          <a:bodyPr/>
          <a:lstStyle/>
          <a:p>
            <a:r>
              <a:rPr lang="en-GB" dirty="0"/>
              <a:t>Reviewing and saving your results</a:t>
            </a:r>
          </a:p>
        </p:txBody>
      </p:sp>
      <p:sp>
        <p:nvSpPr>
          <p:cNvPr id="3" name="Content Placeholder 2">
            <a:extLst>
              <a:ext uri="{FF2B5EF4-FFF2-40B4-BE49-F238E27FC236}">
                <a16:creationId xmlns:a16="http://schemas.microsoft.com/office/drawing/2014/main" id="{BE4EB8CF-DD60-4E9A-A847-4A4C2031AB5E}"/>
              </a:ext>
            </a:extLst>
          </p:cNvPr>
          <p:cNvSpPr>
            <a:spLocks noGrp="1"/>
          </p:cNvSpPr>
          <p:nvPr>
            <p:ph idx="1"/>
          </p:nvPr>
        </p:nvSpPr>
        <p:spPr/>
        <p:txBody>
          <a:bodyPr>
            <a:normAutofit lnSpcReduction="10000"/>
          </a:bodyPr>
          <a:lstStyle/>
          <a:p>
            <a:r>
              <a:rPr lang="en-GB" dirty="0"/>
              <a:t>Most platforms allow you to mark your favourite items, adding them to a clipboard or folder as you go through sets of results</a:t>
            </a:r>
          </a:p>
          <a:p>
            <a:r>
              <a:rPr lang="en-GB" dirty="0"/>
              <a:t>You will then be able to export or save your results by:</a:t>
            </a:r>
          </a:p>
          <a:p>
            <a:pPr lvl="1"/>
            <a:r>
              <a:rPr lang="en-GB" dirty="0"/>
              <a:t>Emailing them to yourself</a:t>
            </a:r>
          </a:p>
          <a:p>
            <a:pPr lvl="1"/>
            <a:r>
              <a:rPr lang="en-GB" dirty="0"/>
              <a:t>Opening or saving them in a document format (</a:t>
            </a:r>
            <a:r>
              <a:rPr lang="en-GB" dirty="0" err="1"/>
              <a:t>eg</a:t>
            </a:r>
            <a:r>
              <a:rPr lang="en-GB" dirty="0"/>
              <a:t> Word, Excel or PDF)</a:t>
            </a:r>
          </a:p>
          <a:p>
            <a:pPr lvl="1"/>
            <a:r>
              <a:rPr lang="en-GB" dirty="0"/>
              <a:t>Saving them to a reference management package</a:t>
            </a:r>
          </a:p>
          <a:p>
            <a:r>
              <a:rPr lang="en-GB" dirty="0"/>
              <a:t>A reference management tool is helpful especially if you use multiple databases, need to cite references in your own documents or manage several projects. Reference management tools include:</a:t>
            </a:r>
          </a:p>
          <a:p>
            <a:pPr lvl="1"/>
            <a:r>
              <a:rPr lang="en-GB" dirty="0"/>
              <a:t>Subscription: EndNote, RefWorks</a:t>
            </a:r>
          </a:p>
          <a:p>
            <a:pPr lvl="1"/>
            <a:r>
              <a:rPr lang="en-GB" dirty="0"/>
              <a:t>Free to use: Mendeley, Zotero</a:t>
            </a:r>
          </a:p>
        </p:txBody>
      </p:sp>
    </p:spTree>
    <p:extLst>
      <p:ext uri="{BB962C8B-B14F-4D97-AF65-F5344CB8AC3E}">
        <p14:creationId xmlns:p14="http://schemas.microsoft.com/office/powerpoint/2010/main" val="13921170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3590B-C7A6-45DB-8DF4-399980EAE26C}"/>
              </a:ext>
            </a:extLst>
          </p:cNvPr>
          <p:cNvSpPr>
            <a:spLocks noGrp="1"/>
          </p:cNvSpPr>
          <p:nvPr>
            <p:ph type="title"/>
          </p:nvPr>
        </p:nvSpPr>
        <p:spPr/>
        <p:txBody>
          <a:bodyPr/>
          <a:lstStyle/>
          <a:p>
            <a:r>
              <a:rPr lang="en-GB" dirty="0"/>
              <a:t>Saving and documenting your search history</a:t>
            </a:r>
          </a:p>
        </p:txBody>
      </p:sp>
      <p:sp>
        <p:nvSpPr>
          <p:cNvPr id="3" name="Content Placeholder 2">
            <a:extLst>
              <a:ext uri="{FF2B5EF4-FFF2-40B4-BE49-F238E27FC236}">
                <a16:creationId xmlns:a16="http://schemas.microsoft.com/office/drawing/2014/main" id="{F1572C4F-BFDB-49BF-B051-526423BAD82B}"/>
              </a:ext>
            </a:extLst>
          </p:cNvPr>
          <p:cNvSpPr>
            <a:spLocks noGrp="1"/>
          </p:cNvSpPr>
          <p:nvPr>
            <p:ph idx="1"/>
          </p:nvPr>
        </p:nvSpPr>
        <p:spPr/>
        <p:txBody>
          <a:bodyPr/>
          <a:lstStyle/>
          <a:p>
            <a:r>
              <a:rPr lang="en-GB" dirty="0"/>
              <a:t>It is good practice to keep a record of what you searched, and when</a:t>
            </a:r>
          </a:p>
          <a:p>
            <a:pPr lvl="1"/>
            <a:r>
              <a:rPr lang="en-GB" dirty="0"/>
              <a:t>This saves time if you have a similar enquiry in future</a:t>
            </a:r>
          </a:p>
          <a:p>
            <a:pPr lvl="1"/>
            <a:r>
              <a:rPr lang="en-GB" dirty="0"/>
              <a:t>It also shows the steps you took to find your information</a:t>
            </a:r>
          </a:p>
          <a:p>
            <a:pPr lvl="1"/>
            <a:r>
              <a:rPr lang="en-GB" dirty="0"/>
              <a:t>Other people may want to reproduce your search</a:t>
            </a:r>
          </a:p>
          <a:p>
            <a:r>
              <a:rPr lang="en-GB" dirty="0"/>
              <a:t>Most platforms allow you to save your search history as a long-term record</a:t>
            </a:r>
          </a:p>
          <a:p>
            <a:r>
              <a:rPr lang="en-GB" dirty="0"/>
              <a:t>You may also want to use your saved searches to send you alerts when new material is added</a:t>
            </a:r>
          </a:p>
          <a:p>
            <a:r>
              <a:rPr lang="en-GB" dirty="0"/>
              <a:t>If you are conducting a systematic review, familiarise yourself with the </a:t>
            </a:r>
            <a:r>
              <a:rPr lang="en-GB" dirty="0">
                <a:hlinkClick r:id="rId2"/>
              </a:rPr>
              <a:t>PRISMA Statement</a:t>
            </a:r>
            <a:endParaRPr lang="en-GB" dirty="0"/>
          </a:p>
        </p:txBody>
      </p:sp>
    </p:spTree>
    <p:extLst>
      <p:ext uri="{BB962C8B-B14F-4D97-AF65-F5344CB8AC3E}">
        <p14:creationId xmlns:p14="http://schemas.microsoft.com/office/powerpoint/2010/main" val="42535579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Ebsco</a:t>
            </a:r>
            <a:endParaRPr lang="en-GB"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18320" y="1825625"/>
            <a:ext cx="7155359" cy="4351338"/>
          </a:xfrm>
        </p:spPr>
      </p:pic>
    </p:spTree>
    <p:extLst>
      <p:ext uri="{BB962C8B-B14F-4D97-AF65-F5344CB8AC3E}">
        <p14:creationId xmlns:p14="http://schemas.microsoft.com/office/powerpoint/2010/main" val="861760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Ebsco</a:t>
            </a:r>
            <a:endParaRPr lang="en-GB"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27618" y="1825625"/>
            <a:ext cx="6536763" cy="4351338"/>
          </a:xfrm>
        </p:spPr>
      </p:pic>
    </p:spTree>
    <p:extLst>
      <p:ext uri="{BB962C8B-B14F-4D97-AF65-F5344CB8AC3E}">
        <p14:creationId xmlns:p14="http://schemas.microsoft.com/office/powerpoint/2010/main" val="25102622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Ovid</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02369" y="1825625"/>
            <a:ext cx="7587262" cy="4351338"/>
          </a:xfrm>
        </p:spPr>
      </p:pic>
    </p:spTree>
    <p:extLst>
      <p:ext uri="{BB962C8B-B14F-4D97-AF65-F5344CB8AC3E}">
        <p14:creationId xmlns:p14="http://schemas.microsoft.com/office/powerpoint/2010/main" val="40196290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Proquest</a:t>
            </a:r>
            <a:endParaRPr lang="en-GB"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2327724"/>
            <a:ext cx="10515600" cy="3347140"/>
          </a:xfrm>
        </p:spPr>
      </p:pic>
    </p:spTree>
    <p:extLst>
      <p:ext uri="{BB962C8B-B14F-4D97-AF65-F5344CB8AC3E}">
        <p14:creationId xmlns:p14="http://schemas.microsoft.com/office/powerpoint/2010/main" val="26188072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Proquest</a:t>
            </a:r>
            <a:endParaRPr lang="en-GB"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61550" y="1527858"/>
            <a:ext cx="7173954" cy="4884517"/>
          </a:xfrm>
        </p:spPr>
      </p:pic>
    </p:spTree>
    <p:extLst>
      <p:ext uri="{BB962C8B-B14F-4D97-AF65-F5344CB8AC3E}">
        <p14:creationId xmlns:p14="http://schemas.microsoft.com/office/powerpoint/2010/main" val="41421461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4694</TotalTime>
  <Words>1602</Words>
  <Application>Microsoft Office PowerPoint</Application>
  <PresentationFormat>Widescreen</PresentationFormat>
  <Paragraphs>160</Paragraphs>
  <Slides>23</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Calibri Light</vt:lpstr>
      <vt:lpstr>Office Theme</vt:lpstr>
      <vt:lpstr>Searching the NHS library resources</vt:lpstr>
      <vt:lpstr>Where should I look?</vt:lpstr>
      <vt:lpstr>PowerPoint Presentation</vt:lpstr>
      <vt:lpstr>PowerPoint Presentation</vt:lpstr>
      <vt:lpstr>Searching the bibliographic databases</vt:lpstr>
      <vt:lpstr>Principles of searching</vt:lpstr>
      <vt:lpstr>What is a literature search?</vt:lpstr>
      <vt:lpstr>Defining your question</vt:lpstr>
      <vt:lpstr>Search models</vt:lpstr>
      <vt:lpstr>Now think about alternative words that could be useful –   synonyms, acronyms, American spellings/terms, chemical/generic or trade names, single word or phrase/hyphenated etc.</vt:lpstr>
      <vt:lpstr>General search concepts</vt:lpstr>
      <vt:lpstr>Textwords, keywords and subject headings – what’s the difference?</vt:lpstr>
      <vt:lpstr>Apply your search terms</vt:lpstr>
      <vt:lpstr>Combining sets</vt:lpstr>
      <vt:lpstr>Combining sets</vt:lpstr>
      <vt:lpstr>Refining your search – using limits</vt:lpstr>
      <vt:lpstr>Reviewing and saving your results</vt:lpstr>
      <vt:lpstr>Saving and documenting your search history</vt:lpstr>
      <vt:lpstr>Ebsco</vt:lpstr>
      <vt:lpstr>Ebsco</vt:lpstr>
      <vt:lpstr>Ovid</vt:lpstr>
      <vt:lpstr>Proquest</vt:lpstr>
      <vt:lpstr>Proquest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Searching the provider databases</dc:title>
  <dc:creator>Lucy Reid</dc:creator>
  <cp:lastModifiedBy>ARNOLD, Thomas (UNIVERSITY HOSPITALS PLYMOUTH NHS TRUST)</cp:lastModifiedBy>
  <cp:revision>24</cp:revision>
  <dcterms:created xsi:type="dcterms:W3CDTF">2021-12-02T17:24:54Z</dcterms:created>
  <dcterms:modified xsi:type="dcterms:W3CDTF">2025-09-08T12:34:52Z</dcterms:modified>
</cp:coreProperties>
</file>